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3"/>
  </p:notesMasterIdLst>
  <p:sldIdLst>
    <p:sldId id="256" r:id="rId2"/>
    <p:sldId id="262" r:id="rId3"/>
    <p:sldId id="263" r:id="rId4"/>
    <p:sldId id="266" r:id="rId5"/>
    <p:sldId id="265" r:id="rId6"/>
    <p:sldId id="307" r:id="rId7"/>
    <p:sldId id="308" r:id="rId8"/>
    <p:sldId id="309" r:id="rId9"/>
    <p:sldId id="264" r:id="rId10"/>
    <p:sldId id="311" r:id="rId11"/>
    <p:sldId id="312" r:id="rId12"/>
    <p:sldId id="310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9" r:id="rId24"/>
    <p:sldId id="330" r:id="rId25"/>
    <p:sldId id="324" r:id="rId26"/>
    <p:sldId id="325" r:id="rId27"/>
    <p:sldId id="326" r:id="rId28"/>
    <p:sldId id="328" r:id="rId29"/>
    <p:sldId id="327" r:id="rId30"/>
    <p:sldId id="258" r:id="rId31"/>
    <p:sldId id="299" r:id="rId32"/>
    <p:sldId id="30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13" r:id="rId44"/>
    <p:sldId id="341" r:id="rId45"/>
    <p:sldId id="343" r:id="rId46"/>
    <p:sldId id="342" r:id="rId47"/>
    <p:sldId id="344" r:id="rId48"/>
    <p:sldId id="345" r:id="rId49"/>
    <p:sldId id="346" r:id="rId50"/>
    <p:sldId id="347" r:id="rId51"/>
    <p:sldId id="349" r:id="rId52"/>
    <p:sldId id="348" r:id="rId53"/>
    <p:sldId id="35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6E7DD-7C54-4C01-A2A4-6BA49D7CCE86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984AB-7A32-44A8-A618-498D67B6B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3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4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06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164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172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997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520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976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5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290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544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3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02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анимацией для демонстрации работы </a:t>
            </a:r>
            <a:r>
              <a:rPr lang="en-US" dirty="0"/>
              <a:t>root signature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04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1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82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83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094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386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853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364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603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Тесты глубины могут быть разными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06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56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73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6578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1216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5816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9266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7771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111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508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478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/>
              <a:t>discard </a:t>
            </a:r>
            <a:r>
              <a:rPr lang="ru-RU" dirty="0"/>
              <a:t>мешает?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89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07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01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608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02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643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8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 major </a:t>
            </a:r>
            <a:r>
              <a:rPr lang="ru-RU" dirty="0"/>
              <a:t>матрица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405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737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9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92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9170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858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639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899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7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492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780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460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776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44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944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То же самое нужно сделать при изменении размера окна (не забываем дождаться завершения задач на </a:t>
            </a:r>
            <a:r>
              <a:rPr lang="en-US" dirty="0"/>
              <a:t>GPU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40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66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0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in32/direct3d12/root-signature-limit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thark/DX12Tutoria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15. DirectX 12</a:t>
            </a:r>
            <a:r>
              <a:rPr lang="ru-RU" sz="4800" dirty="0">
                <a:ea typeface="+mj-lt"/>
                <a:cs typeface="+mj-lt"/>
              </a:rPr>
              <a:t>, простая сцена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Геометрия кубика (дублирование всех вершин)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D5E9F368-40C2-8358-2206-057F5DD57B30}"/>
              </a:ext>
            </a:extLst>
          </p:cNvPr>
          <p:cNvGrpSpPr/>
          <p:nvPr/>
        </p:nvGrpSpPr>
        <p:grpSpPr>
          <a:xfrm>
            <a:off x="2708530" y="3121223"/>
            <a:ext cx="2213083" cy="1839811"/>
            <a:chOff x="2708530" y="3121223"/>
            <a:chExt cx="2213083" cy="1839811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54635EA-4132-7543-54EC-736072BFB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36BE1C-C0A3-543D-8105-543B957AB79B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,0)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A5B856-BDBC-1EDB-9E3E-5EC0C1E3586C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,1)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E1AAE-86A9-8310-F523-A1C201239F3E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1,0)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2046B5-0F17-838D-5E40-8057DEB7584D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1,1)</a:t>
              </a: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F10A3D57-DEDD-5EBB-C2EE-0B717E0EE4C1}"/>
              </a:ext>
            </a:extLst>
          </p:cNvPr>
          <p:cNvGrpSpPr/>
          <p:nvPr/>
        </p:nvGrpSpPr>
        <p:grpSpPr>
          <a:xfrm>
            <a:off x="2695713" y="1421477"/>
            <a:ext cx="2213083" cy="1839811"/>
            <a:chOff x="2708530" y="3121223"/>
            <a:chExt cx="2213083" cy="1839811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ABFC2497-F79A-0583-7E9E-0C6E38006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2D8394-DBAE-F824-A021-A651E077E3AA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,0)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12A543-FA85-FB5C-A9E3-57C82788EC55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,1)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92D287E-1E00-3E0C-90AB-916F9C03E5AE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1,0)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316A07-9D99-44E9-2B24-50D9A3B6CC3F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1,1)</a:t>
              </a: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116589C3-3DDD-EF7B-D2C3-E0344959A85A}"/>
              </a:ext>
            </a:extLst>
          </p:cNvPr>
          <p:cNvGrpSpPr/>
          <p:nvPr/>
        </p:nvGrpSpPr>
        <p:grpSpPr>
          <a:xfrm>
            <a:off x="2704511" y="4843870"/>
            <a:ext cx="2213083" cy="1839811"/>
            <a:chOff x="2708530" y="3121223"/>
            <a:chExt cx="2213083" cy="1839811"/>
          </a:xfrm>
        </p:grpSpPr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3A834561-7C42-A2F2-1C80-6898F1EA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EE0945-A7F9-6720-AFC7-E7FA0F850F76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,0)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1B1471-C103-B6EA-EA73-6F416437860F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,1)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BDF2906-B014-487A-1028-C7A56306684F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1,0)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B08DE1-3956-17EF-6A04-43C0809EA674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1,1)</a:t>
              </a: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51CD07D2-E944-3BC8-1DD4-0FD56FF458E8}"/>
              </a:ext>
            </a:extLst>
          </p:cNvPr>
          <p:cNvGrpSpPr/>
          <p:nvPr/>
        </p:nvGrpSpPr>
        <p:grpSpPr>
          <a:xfrm>
            <a:off x="551155" y="3124006"/>
            <a:ext cx="2213083" cy="1839811"/>
            <a:chOff x="2708530" y="3121223"/>
            <a:chExt cx="2213083" cy="1839811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4B752BBB-974E-E49C-886C-639F8B10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215A27-B6F9-1AAF-6996-E5867AC9D707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,0)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AFFB63-34E2-393D-4913-FF0CE9CC45B9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,1)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BF1A30-D794-9FD4-C355-CA13DB9F1F1F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1,0)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678E9C-9294-5D1E-2631-E4CC12FD65D6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1,1)</a:t>
              </a:r>
            </a:p>
          </p:txBody>
        </p:sp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EA1C781B-EEFE-8A8B-3E64-56472D07313D}"/>
              </a:ext>
            </a:extLst>
          </p:cNvPr>
          <p:cNvGrpSpPr/>
          <p:nvPr/>
        </p:nvGrpSpPr>
        <p:grpSpPr>
          <a:xfrm>
            <a:off x="4918121" y="3107399"/>
            <a:ext cx="2213083" cy="1839811"/>
            <a:chOff x="2708530" y="3121223"/>
            <a:chExt cx="2213083" cy="1839811"/>
          </a:xfrm>
        </p:grpSpPr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65B6B603-C1BB-5C4F-3086-F0F34AB2B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74B067C-F9B3-2B0F-74D8-24276BF31CBC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,0)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0CA3E6C-A757-76DF-D0EF-49CDF6F327A3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,1)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09811D-109D-6F90-4479-8D234474DC46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1,0)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A919BD-5A65-2D46-668B-AE5699D1F2AF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1,1)</a:t>
              </a: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12F53B13-3200-601B-E37F-D2DBB2422594}"/>
              </a:ext>
            </a:extLst>
          </p:cNvPr>
          <p:cNvGrpSpPr/>
          <p:nvPr/>
        </p:nvGrpSpPr>
        <p:grpSpPr>
          <a:xfrm>
            <a:off x="7114706" y="3127349"/>
            <a:ext cx="2213083" cy="1839811"/>
            <a:chOff x="2708530" y="3121223"/>
            <a:chExt cx="2213083" cy="1839811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8A23E469-DC66-1125-FD3B-FDD3808CA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8406F87-1D99-3797-64F3-C8D5111549D8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,0)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9294190-C630-9217-C5E2-813BEA568C48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(0</a:t>
              </a:r>
              <a:r>
                <a:rPr lang="en-US" sz="1400" dirty="0"/>
                <a:t>,1)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E971D45-F9E5-E3E9-0FC2-4AF92D9CCACA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1,0)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721E52-2150-801A-402B-4CD40BA473E7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400" dirty="0"/>
                <a:t>(</a:t>
              </a:r>
              <a:r>
                <a:rPr lang="en-US" sz="1400" dirty="0"/>
                <a:t>1,1)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67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Геометрия кубика (использование </a:t>
            </a:r>
            <a:r>
              <a:rPr lang="en-US" dirty="0"/>
              <a:t>wrap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635EA-4132-7543-54EC-736072BFB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36" y="3362911"/>
            <a:ext cx="1352099" cy="135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36BE1C-C0A3-543D-8105-543B957AB79B}"/>
              </a:ext>
            </a:extLst>
          </p:cNvPr>
          <p:cNvSpPr txBox="1"/>
          <p:nvPr/>
        </p:nvSpPr>
        <p:spPr>
          <a:xfrm>
            <a:off x="1392714" y="305699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(0</a:t>
            </a:r>
            <a:r>
              <a:rPr lang="en-US" sz="1400" dirty="0"/>
              <a:t>,</a:t>
            </a:r>
            <a:r>
              <a:rPr lang="ru-RU" sz="1400" dirty="0"/>
              <a:t>1</a:t>
            </a:r>
            <a:r>
              <a:rPr lang="en-US" sz="1400" dirty="0"/>
              <a:t>)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6598F72-BBFC-0042-BD90-9C4C7B0E56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35" y="2008946"/>
            <a:ext cx="1352099" cy="135209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05BCEA2-1320-89D7-9F8A-38767AFC9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35" y="4709682"/>
            <a:ext cx="1352099" cy="1352099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CDE11D2-0967-D1FD-AEB6-53CA955E8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90" y="3364777"/>
            <a:ext cx="1352099" cy="1352099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0E58EEA1-9E9E-1F05-E40D-0BC27EF9FA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434" y="3357583"/>
            <a:ext cx="1352099" cy="135209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4AEB64B7-413A-D7F8-2842-6E17E6257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79" y="3360443"/>
            <a:ext cx="1352099" cy="135209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56EA130-F545-C423-6C78-9BA6DEF5A493}"/>
              </a:ext>
            </a:extLst>
          </p:cNvPr>
          <p:cNvSpPr txBox="1"/>
          <p:nvPr/>
        </p:nvSpPr>
        <p:spPr>
          <a:xfrm>
            <a:off x="2674925" y="305247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</a:t>
            </a:r>
            <a:r>
              <a:rPr lang="en-US" sz="1400" dirty="0"/>
              <a:t>1,1)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F11B3CC-503E-F741-9B18-CDA68734EB47}"/>
              </a:ext>
            </a:extLst>
          </p:cNvPr>
          <p:cNvSpPr txBox="1"/>
          <p:nvPr/>
        </p:nvSpPr>
        <p:spPr>
          <a:xfrm>
            <a:off x="4417214" y="305420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(2</a:t>
            </a:r>
            <a:r>
              <a:rPr lang="en-US" sz="1400" dirty="0"/>
              <a:t>,</a:t>
            </a:r>
            <a:r>
              <a:rPr lang="ru-RU" sz="1400" dirty="0"/>
              <a:t>1</a:t>
            </a:r>
            <a:r>
              <a:rPr lang="en-US" sz="1400" dirty="0"/>
              <a:t>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6121E68-B61B-73AD-6A62-FED97887E753}"/>
              </a:ext>
            </a:extLst>
          </p:cNvPr>
          <p:cNvSpPr txBox="1"/>
          <p:nvPr/>
        </p:nvSpPr>
        <p:spPr>
          <a:xfrm>
            <a:off x="5760645" y="3044478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(3</a:t>
            </a:r>
            <a:r>
              <a:rPr lang="en-US" sz="1400" dirty="0"/>
              <a:t>,</a:t>
            </a:r>
            <a:r>
              <a:rPr lang="ru-RU" sz="1400" dirty="0"/>
              <a:t>1</a:t>
            </a:r>
            <a:r>
              <a:rPr lang="en-US" sz="1400" dirty="0"/>
              <a:t>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63F54D-D55B-D9BD-DDEC-9E7D50B2CB6F}"/>
              </a:ext>
            </a:extLst>
          </p:cNvPr>
          <p:cNvSpPr txBox="1"/>
          <p:nvPr/>
        </p:nvSpPr>
        <p:spPr>
          <a:xfrm>
            <a:off x="7097101" y="304447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(4</a:t>
            </a:r>
            <a:r>
              <a:rPr lang="en-US" sz="1400" dirty="0"/>
              <a:t>,</a:t>
            </a:r>
            <a:r>
              <a:rPr lang="ru-RU" sz="1400" dirty="0"/>
              <a:t>1</a:t>
            </a:r>
            <a:r>
              <a:rPr lang="en-US" sz="1400" dirty="0"/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4F2728C-02C6-676F-CA29-88DC5AFB226A}"/>
              </a:ext>
            </a:extLst>
          </p:cNvPr>
          <p:cNvSpPr txBox="1"/>
          <p:nvPr/>
        </p:nvSpPr>
        <p:spPr>
          <a:xfrm>
            <a:off x="2674925" y="175164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(1</a:t>
            </a:r>
            <a:r>
              <a:rPr lang="en-US" sz="1400" dirty="0"/>
              <a:t>,</a:t>
            </a:r>
            <a:r>
              <a:rPr lang="ru-RU" sz="1400" dirty="0"/>
              <a:t>0</a:t>
            </a:r>
            <a:r>
              <a:rPr lang="en-US" sz="1400" dirty="0"/>
              <a:t>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B99570A-AA5F-BE80-DD2B-7D035D8E2DF2}"/>
              </a:ext>
            </a:extLst>
          </p:cNvPr>
          <p:cNvSpPr txBox="1"/>
          <p:nvPr/>
        </p:nvSpPr>
        <p:spPr>
          <a:xfrm>
            <a:off x="4417214" y="175337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(2</a:t>
            </a:r>
            <a:r>
              <a:rPr lang="en-US" sz="1400" dirty="0"/>
              <a:t>,</a:t>
            </a:r>
            <a:r>
              <a:rPr lang="ru-RU" sz="1400" dirty="0"/>
              <a:t>0</a:t>
            </a:r>
            <a:r>
              <a:rPr lang="en-US" sz="1400" dirty="0"/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4D8FFD-F635-F6ED-7633-3BB92DE5BB43}"/>
              </a:ext>
            </a:extLst>
          </p:cNvPr>
          <p:cNvSpPr txBox="1"/>
          <p:nvPr/>
        </p:nvSpPr>
        <p:spPr>
          <a:xfrm>
            <a:off x="1392714" y="469073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(0</a:t>
            </a:r>
            <a:r>
              <a:rPr lang="en-US" sz="1400" dirty="0"/>
              <a:t>,</a:t>
            </a:r>
            <a:r>
              <a:rPr lang="ru-RU" sz="1400" dirty="0"/>
              <a:t>2</a:t>
            </a:r>
            <a:r>
              <a:rPr lang="en-US" sz="1400" dirty="0"/>
              <a:t>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9CFE47-A2E3-5303-30BC-B32BBF675C8C}"/>
              </a:ext>
            </a:extLst>
          </p:cNvPr>
          <p:cNvSpPr txBox="1"/>
          <p:nvPr/>
        </p:nvSpPr>
        <p:spPr>
          <a:xfrm>
            <a:off x="2674925" y="468620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(1</a:t>
            </a:r>
            <a:r>
              <a:rPr lang="en-US" sz="1400" dirty="0"/>
              <a:t>,</a:t>
            </a:r>
            <a:r>
              <a:rPr lang="ru-RU" sz="1400" dirty="0"/>
              <a:t>2</a:t>
            </a:r>
            <a:r>
              <a:rPr lang="en-US" sz="1400" dirty="0"/>
              <a:t>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8A2B58D-248A-563F-632A-6E50ED7B04CE}"/>
              </a:ext>
            </a:extLst>
          </p:cNvPr>
          <p:cNvSpPr txBox="1"/>
          <p:nvPr/>
        </p:nvSpPr>
        <p:spPr>
          <a:xfrm>
            <a:off x="4417214" y="4687934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</a:t>
            </a:r>
            <a:r>
              <a:rPr lang="en-US" sz="1400" dirty="0"/>
              <a:t>2,2)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16F0EE-AC7E-AE2F-A5B3-AE45E82DB84E}"/>
              </a:ext>
            </a:extLst>
          </p:cNvPr>
          <p:cNvSpPr txBox="1"/>
          <p:nvPr/>
        </p:nvSpPr>
        <p:spPr>
          <a:xfrm>
            <a:off x="5760645" y="467821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(3</a:t>
            </a:r>
            <a:r>
              <a:rPr lang="en-US" sz="1400" dirty="0"/>
              <a:t>,</a:t>
            </a:r>
            <a:r>
              <a:rPr lang="ru-RU" sz="1400" dirty="0"/>
              <a:t>2</a:t>
            </a:r>
            <a:r>
              <a:rPr lang="en-US" sz="1400" dirty="0"/>
              <a:t>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C4F7686-3788-4206-8DD2-8EC2933BFFF3}"/>
              </a:ext>
            </a:extLst>
          </p:cNvPr>
          <p:cNvSpPr txBox="1"/>
          <p:nvPr/>
        </p:nvSpPr>
        <p:spPr>
          <a:xfrm>
            <a:off x="7097101" y="467821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(4</a:t>
            </a:r>
            <a:r>
              <a:rPr lang="en-US" sz="1400" dirty="0"/>
              <a:t>,</a:t>
            </a:r>
            <a:r>
              <a:rPr lang="ru-RU" sz="1400" dirty="0"/>
              <a:t>2</a:t>
            </a:r>
            <a:r>
              <a:rPr lang="en-US" sz="1400" dirty="0"/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78DE964-B9EA-3308-7053-E911F7D9519C}"/>
              </a:ext>
            </a:extLst>
          </p:cNvPr>
          <p:cNvSpPr txBox="1"/>
          <p:nvPr/>
        </p:nvSpPr>
        <p:spPr>
          <a:xfrm>
            <a:off x="2670591" y="599606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(1</a:t>
            </a:r>
            <a:r>
              <a:rPr lang="en-US" sz="1400" dirty="0"/>
              <a:t>,</a:t>
            </a:r>
            <a:r>
              <a:rPr lang="ru-RU" sz="1400" dirty="0"/>
              <a:t>3</a:t>
            </a:r>
            <a:r>
              <a:rPr lang="en-US" sz="1400" dirty="0"/>
              <a:t>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45D00EC-283D-CE20-4D28-390B825BA767}"/>
              </a:ext>
            </a:extLst>
          </p:cNvPr>
          <p:cNvSpPr txBox="1"/>
          <p:nvPr/>
        </p:nvSpPr>
        <p:spPr>
          <a:xfrm>
            <a:off x="4412880" y="599779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(2</a:t>
            </a:r>
            <a:r>
              <a:rPr lang="en-US" sz="1400" dirty="0"/>
              <a:t>,</a:t>
            </a:r>
            <a:r>
              <a:rPr lang="ru-RU" sz="1400" dirty="0"/>
              <a:t>3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326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Текстура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000" dirty="0">
                <a:cs typeface="Calibri"/>
              </a:rPr>
              <a:t>В </a:t>
            </a:r>
            <a:r>
              <a:rPr lang="en-US" sz="2000" dirty="0">
                <a:cs typeface="Calibri"/>
              </a:rPr>
              <a:t>DirectX 12 </a:t>
            </a:r>
            <a:r>
              <a:rPr lang="ru-RU" sz="2000" dirty="0">
                <a:cs typeface="Calibri"/>
              </a:rPr>
              <a:t>нет метода </a:t>
            </a:r>
            <a:r>
              <a:rPr lang="en-US" sz="2000" dirty="0" err="1">
                <a:cs typeface="Calibri"/>
              </a:rPr>
              <a:t>UpdateSubresource</a:t>
            </a:r>
            <a:r>
              <a:rPr lang="en-US" sz="2000" dirty="0">
                <a:cs typeface="Calibri"/>
              </a:rPr>
              <a:t> (</a:t>
            </a:r>
            <a:r>
              <a:rPr lang="ru-RU" sz="2000" dirty="0">
                <a:cs typeface="Calibri"/>
              </a:rPr>
              <a:t>и ему подобных</a:t>
            </a:r>
            <a:r>
              <a:rPr lang="en-US" sz="2000" dirty="0">
                <a:cs typeface="Calibri"/>
              </a:rPr>
              <a:t>)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Но можно копировать данные из буфера в текстуру!</a:t>
            </a:r>
          </a:p>
          <a:p>
            <a:r>
              <a:rPr lang="ru-RU" sz="2000" dirty="0">
                <a:cs typeface="Calibri"/>
              </a:rPr>
              <a:t>Нет метода </a:t>
            </a:r>
            <a:r>
              <a:rPr lang="en-US" sz="2000" dirty="0" err="1">
                <a:cs typeface="Calibri"/>
              </a:rPr>
              <a:t>GenerateMipMaps</a:t>
            </a:r>
            <a:r>
              <a:rPr lang="en-US" sz="2000" dirty="0">
                <a:cs typeface="Calibri"/>
              </a:rPr>
              <a:t>() =(</a:t>
            </a:r>
          </a:p>
          <a:p>
            <a:r>
              <a:rPr lang="ru-RU" sz="2000" dirty="0">
                <a:cs typeface="Calibri"/>
              </a:rPr>
              <a:t>Каждый </a:t>
            </a:r>
            <a:r>
              <a:rPr lang="ru-RU" sz="2000" dirty="0" err="1">
                <a:cs typeface="Calibri"/>
              </a:rPr>
              <a:t>мип</a:t>
            </a:r>
            <a:r>
              <a:rPr lang="ru-RU" sz="2000" dirty="0">
                <a:cs typeface="Calibri"/>
              </a:rPr>
              <a:t> уровень нужно посчитать самостоятельно</a:t>
            </a:r>
          </a:p>
          <a:p>
            <a:r>
              <a:rPr lang="ru-RU" sz="2000" dirty="0">
                <a:cs typeface="Calibri"/>
              </a:rPr>
              <a:t>На </a:t>
            </a:r>
            <a:r>
              <a:rPr lang="en-US" sz="2000" dirty="0">
                <a:cs typeface="Calibri"/>
              </a:rPr>
              <a:t>CPU</a:t>
            </a:r>
          </a:p>
          <a:p>
            <a:r>
              <a:rPr lang="ru-RU" sz="2000" dirty="0">
                <a:cs typeface="Calibri"/>
              </a:rPr>
              <a:t>Или при помощи вычислительного/пиксельного шейдера</a:t>
            </a:r>
          </a:p>
          <a:p>
            <a:r>
              <a:rPr lang="ru-RU" sz="2000" dirty="0">
                <a:cs typeface="Calibri"/>
              </a:rPr>
              <a:t>Посчитать </a:t>
            </a:r>
            <a:r>
              <a:rPr lang="ru-RU" sz="2000" dirty="0" err="1">
                <a:cs typeface="Calibri"/>
              </a:rPr>
              <a:t>мип</a:t>
            </a:r>
            <a:r>
              <a:rPr lang="ru-RU" sz="2000" dirty="0">
                <a:cs typeface="Calibri"/>
              </a:rPr>
              <a:t> уровни на </a:t>
            </a:r>
            <a:r>
              <a:rPr lang="en-US" sz="2000" dirty="0">
                <a:cs typeface="Calibri"/>
              </a:rPr>
              <a:t>CPU </a:t>
            </a:r>
            <a:r>
              <a:rPr lang="ru-RU" sz="2000" dirty="0">
                <a:cs typeface="Calibri"/>
              </a:rPr>
              <a:t>– задача для самостоятельного решения =)</a:t>
            </a:r>
          </a:p>
          <a:p>
            <a:r>
              <a:rPr lang="ru-RU" sz="2000" dirty="0">
                <a:cs typeface="Calibri"/>
              </a:rPr>
              <a:t>Для того, чтобы понять, как правильно заполнить буфер источник, предназначен метод </a:t>
            </a:r>
            <a:r>
              <a:rPr lang="en-US" sz="2000" dirty="0">
                <a:cs typeface="Calibri"/>
              </a:rPr>
              <a:t>ID3D12Device::</a:t>
            </a:r>
            <a:r>
              <a:rPr lang="en-US" sz="2000" dirty="0" err="1">
                <a:cs typeface="Calibri"/>
              </a:rPr>
              <a:t>GetCopyableFootprints</a:t>
            </a:r>
            <a:r>
              <a:rPr lang="en-US" sz="2000" dirty="0">
                <a:cs typeface="Calibri"/>
              </a:rPr>
              <a:t>()</a:t>
            </a:r>
          </a:p>
          <a:p>
            <a:r>
              <a:rPr lang="ru-RU" sz="2000" dirty="0">
                <a:cs typeface="Calibri"/>
              </a:rPr>
              <a:t>Для копирования – </a:t>
            </a:r>
            <a:r>
              <a:rPr lang="en-US" sz="2000" dirty="0">
                <a:cs typeface="Calibri"/>
              </a:rPr>
              <a:t>ID3D12GraphicsCommandList::</a:t>
            </a:r>
            <a:r>
              <a:rPr lang="en-US" sz="2000" dirty="0" err="1">
                <a:cs typeface="Calibri"/>
              </a:rPr>
              <a:t>CopyTextureRegion</a:t>
            </a:r>
            <a:r>
              <a:rPr lang="en-US" sz="2000" dirty="0">
                <a:cs typeface="Calibri"/>
              </a:rPr>
              <a:t>()</a:t>
            </a:r>
          </a:p>
          <a:p>
            <a:r>
              <a:rPr lang="ru-RU" sz="2000" dirty="0">
                <a:cs typeface="Calibri"/>
              </a:rPr>
              <a:t>Буфер источник должен иметь правильное выравнивание!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3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текстуры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D3D12_RESOURCE_DESC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CD3DX12_RESOURCE_DESC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2000" b="1" dirty="0">
                <a:solidFill>
                  <a:srgbClr val="880000"/>
                </a:solidFill>
                <a:latin typeface="Consolas" panose="020B0609020204030204" pitchFamily="49" charset="0"/>
              </a:rPr>
              <a:t>Tex2D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DXGI_FORMAT_R8G8B8A8_UINT</a:t>
            </a:r>
            <a:r>
              <a:rPr lang="en-US" sz="20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1" i="0" dirty="0">
                <a:solidFill>
                  <a:srgbClr val="880000"/>
                </a:solidFill>
                <a:latin typeface="Consolas" panose="020B0609020204030204" pitchFamily="49" charset="0"/>
              </a:rPr>
              <a:t>width, height</a:t>
            </a:r>
            <a:r>
              <a:rPr lang="en-US" sz="20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, 1, </a:t>
            </a:r>
            <a:r>
              <a:rPr lang="en-US" sz="2000" b="1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mips</a:t>
            </a:r>
            <a:r>
              <a:rPr lang="en-US" sz="20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D3D12MA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ALLOCATION_DESC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HeapType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D3D12_HEAP_TYPE_DEFAULT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CustomPool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nullptr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ExtraHeapFlags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D3D12_HEAP_FLAG_NONE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Flags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D3D12MA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ALLOCATION_FLAG_NONE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D3D12MA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lang="en-US" sz="2000" dirty="0">
                <a:solidFill>
                  <a:srgbClr val="000080"/>
                </a:solidFill>
                <a:latin typeface="Consolas" panose="020B0609020204030204" pitchFamily="49" charset="0"/>
              </a:rPr>
              <a:t>Texture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nullptr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ID3D12Resource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pTextureResource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nullptr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00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D3D_CHECK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m_pGPUMemAllocator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8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CreateResource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(&amp;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&amp;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desc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D3D12_RESOURCE_STATE_COMMON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nullptr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&amp;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pTextureAllocation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__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uuidof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ID3D12Resource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**)&amp;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pTextureResource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3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Копирование данных в текстуру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D3D12_RESOURCE_DESC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pTexture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fr-FR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GetDesc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total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vector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numRows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vector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rowSize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vector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D3D12_PLACED_SUBRESOURCE_FOOTPRINT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placedFootprint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GetCopyableFootprints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placedFootprint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numRows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rowSize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(), &amp;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total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33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Копирование данных в текстуру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UINT8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pAlloc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allocRes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m_pUploadBuffer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Alloc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total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allocStartOffset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pAlloc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D3D12_TEXTURE_DATA_PLACEMENT_ALIGNMENT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allocRes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RingBufferResult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0" dirty="0">
                <a:solidFill>
                  <a:srgbClr val="2F4F4F"/>
                </a:solidFill>
                <a:latin typeface="Consolas" panose="020B0609020204030204" pitchFamily="49" charset="0"/>
              </a:rPr>
              <a:t>Ok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E_FAIL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311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Копирование данных в текстуру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UINT8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pDstData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static_cast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UINT8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pAlloc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1" dirty="0" err="1">
                <a:solidFill>
                  <a:srgbClr val="A000A0"/>
                </a:solidFill>
                <a:latin typeface="Consolas" panose="020B0609020204030204" pitchFamily="49" charset="0"/>
              </a:rPr>
              <a:t>memcpy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pDstData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pSrcData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pixelSize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pDstData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placedFootprint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Footprint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RowPitch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pSrcData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pixelSize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placedFootprint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>
                <a:solidFill>
                  <a:srgbClr val="880000"/>
                </a:solidFill>
                <a:latin typeface="Consolas" panose="020B0609020204030204" pitchFamily="49" charset="0"/>
              </a:rPr>
              <a:t>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allocStartOffset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099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Копирование данных в текстуру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CopyTextureRegion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&amp;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CD3DX12_TEXTURE_COPY_LOCATION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pTexture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0, 0, 0,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&amp;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CD3DX12_TEXTURE_COPY_LOCATION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m_pUploadBuffer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placedFootprint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/= 2;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/= 2;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83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Размещение содержимого текстуры в памяти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Всегда ли надо ориентироваться на </a:t>
            </a:r>
            <a:r>
              <a:rPr lang="en-US" sz="2000" dirty="0">
                <a:cs typeface="Calibri"/>
              </a:rPr>
              <a:t>ID3D12Device::</a:t>
            </a:r>
            <a:r>
              <a:rPr lang="en-US" sz="2000" dirty="0" err="1">
                <a:cs typeface="Calibri"/>
              </a:rPr>
              <a:t>GetCopyableFootprints</a:t>
            </a:r>
            <a:r>
              <a:rPr lang="en-US" sz="2000" dirty="0">
                <a:cs typeface="Calibri"/>
              </a:rPr>
              <a:t>()?</a:t>
            </a:r>
          </a:p>
          <a:p>
            <a:r>
              <a:rPr lang="ru-RU" sz="2000" dirty="0">
                <a:cs typeface="Calibri"/>
              </a:rPr>
              <a:t>Да!</a:t>
            </a:r>
          </a:p>
          <a:p>
            <a:r>
              <a:rPr lang="ru-RU" sz="2000" dirty="0">
                <a:cs typeface="Calibri"/>
              </a:rPr>
              <a:t>Простейший вариант: 1024 на 1024 пикселя, формат </a:t>
            </a:r>
            <a:r>
              <a:rPr lang="en-US" sz="2000" dirty="0">
                <a:cs typeface="Calibri"/>
              </a:rPr>
              <a:t>R8G8B8A8</a:t>
            </a:r>
          </a:p>
          <a:p>
            <a:r>
              <a:rPr lang="ru-RU" sz="2000" dirty="0">
                <a:cs typeface="Calibri"/>
              </a:rPr>
              <a:t>Получены размеры </a:t>
            </a:r>
            <a:r>
              <a:rPr lang="ru-RU" sz="2000" dirty="0" err="1">
                <a:cs typeface="Calibri"/>
              </a:rPr>
              <a:t>мип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уровней</a:t>
            </a:r>
          </a:p>
          <a:p>
            <a:pPr lvl="1"/>
            <a:r>
              <a:rPr lang="en-US" sz="1600" dirty="0">
                <a:cs typeface="Calibri"/>
              </a:rPr>
              <a:t>4194304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(1024*1024*4)</a:t>
            </a:r>
          </a:p>
          <a:p>
            <a:pPr lvl="1"/>
            <a:r>
              <a:rPr lang="en-US" sz="1600" dirty="0">
                <a:cs typeface="Calibri"/>
              </a:rPr>
              <a:t>1048576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(/4)</a:t>
            </a:r>
            <a:endParaRPr lang="ru-RU" sz="1600" i="1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sz="1600" dirty="0">
                <a:cs typeface="Calibri"/>
              </a:rPr>
              <a:t>262144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(/4)</a:t>
            </a:r>
          </a:p>
          <a:p>
            <a:pPr lvl="1"/>
            <a:r>
              <a:rPr lang="en-US" sz="1600" dirty="0">
                <a:cs typeface="Calibri"/>
              </a:rPr>
              <a:t>65536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(/4)</a:t>
            </a:r>
            <a:endParaRPr lang="ru-RU" sz="1600" i="1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sz="1600" dirty="0">
                <a:cs typeface="Calibri"/>
              </a:rPr>
              <a:t>16384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(/4)</a:t>
            </a:r>
          </a:p>
          <a:p>
            <a:pPr lvl="1"/>
            <a:r>
              <a:rPr lang="en-US" sz="1600" dirty="0">
                <a:cs typeface="Calibri"/>
              </a:rPr>
              <a:t>8192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(/2)</a:t>
            </a:r>
            <a:endParaRPr lang="ru-RU" sz="1600" i="1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ru-RU" sz="1600" dirty="0">
                <a:cs typeface="Calibri"/>
              </a:rPr>
              <a:t>4096</a:t>
            </a:r>
            <a:r>
              <a:rPr lang="en-US" sz="1600" dirty="0">
                <a:cs typeface="Calibri"/>
              </a:rPr>
              <a:t>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(/2)</a:t>
            </a:r>
          </a:p>
          <a:p>
            <a:pPr lvl="1"/>
            <a:r>
              <a:rPr lang="ru-RU" sz="1600" dirty="0">
                <a:cs typeface="Calibri"/>
              </a:rPr>
              <a:t>2048</a:t>
            </a:r>
            <a:r>
              <a:rPr lang="en-US" sz="1600" dirty="0">
                <a:cs typeface="Calibri"/>
              </a:rPr>
              <a:t> 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(/2)</a:t>
            </a:r>
            <a:endParaRPr lang="ru-RU" sz="1600" i="1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sz="1600" dirty="0">
                <a:cs typeface="Calibri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05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Шейдер с текстурой и пересчетом из </a:t>
            </a:r>
            <a:r>
              <a:rPr lang="en-US" dirty="0"/>
              <a:t>3D </a:t>
            </a:r>
            <a:r>
              <a:rPr lang="ru-RU" dirty="0"/>
              <a:t>координат</a:t>
            </a:r>
            <a:r>
              <a:rPr lang="en-US" dirty="0"/>
              <a:t> (1/2)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cbuffer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Scene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(b0)</a:t>
            </a:r>
          </a:p>
          <a:p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float4x4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VP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cbuffer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(b1)</a:t>
            </a:r>
          </a:p>
          <a:p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float4x4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transform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b="1" i="1" dirty="0">
                <a:solidFill>
                  <a:srgbClr val="000080"/>
                </a:solidFill>
                <a:latin typeface="Consolas" panose="020B0609020204030204" pitchFamily="49" charset="0"/>
              </a:rPr>
              <a:t>Texture2D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ColorTexture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b="1" i="0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t0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SamplerState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Sampler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b="1" i="0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s0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VSOut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SV_POSITION;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: TEXCOORD;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733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Цель на сегодня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306C54-212F-C8F1-3027-2AF16DF3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17" y="1905574"/>
            <a:ext cx="6782966" cy="41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2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Шейдер с текстурой и пересчетом из </a:t>
            </a:r>
            <a:r>
              <a:rPr lang="en-US" dirty="0"/>
              <a:t>3D </a:t>
            </a:r>
            <a:r>
              <a:rPr lang="ru-RU" dirty="0"/>
              <a:t>координат</a:t>
            </a:r>
            <a:r>
              <a:rPr lang="en-US" dirty="0"/>
              <a:t> (2/2)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VSOut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880000"/>
                </a:solidFill>
                <a:latin typeface="Consolas" panose="020B0609020204030204" pitchFamily="49" charset="0"/>
              </a:rPr>
              <a:t>VS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POSITION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TEXCOORD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VSOut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output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output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pos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mul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VP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mul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transform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pos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, 1.0)));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output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output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880000"/>
                </a:solidFill>
                <a:latin typeface="Consolas" panose="020B0609020204030204" pitchFamily="49" charset="0"/>
              </a:rPr>
              <a:t>PS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VSOut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: SV_TARGET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ColorTexture.Sample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Sampler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559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Подключение ресурсов к шейдеру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В </a:t>
            </a:r>
            <a:r>
              <a:rPr lang="en-US" sz="2000" dirty="0">
                <a:cs typeface="Calibri"/>
              </a:rPr>
              <a:t>C++</a:t>
            </a:r>
            <a:r>
              <a:rPr lang="ru-RU" sz="2000" dirty="0">
                <a:cs typeface="Calibri"/>
              </a:rPr>
              <a:t>, функция полностью определяется своей сигнатурой</a:t>
            </a:r>
          </a:p>
          <a:p>
            <a:r>
              <a:rPr lang="ru-RU" sz="2000" dirty="0">
                <a:cs typeface="Calibri"/>
              </a:rPr>
              <a:t>Сигнатура функции – имя + описание типов всех параметров</a:t>
            </a:r>
          </a:p>
          <a:p>
            <a:r>
              <a:rPr lang="ru-RU" sz="2000" dirty="0">
                <a:cs typeface="Calibri"/>
              </a:rPr>
              <a:t>При вызове реальные значения параметров записываются в регистры общего назначения, а если не хватило – в стек</a:t>
            </a:r>
          </a:p>
          <a:p>
            <a:r>
              <a:rPr lang="ru-RU" sz="2000" dirty="0">
                <a:cs typeface="Calibri"/>
              </a:rPr>
              <a:t>В </a:t>
            </a:r>
            <a:r>
              <a:rPr lang="en-US" sz="2000" dirty="0">
                <a:cs typeface="Calibri"/>
              </a:rPr>
              <a:t>DirectX 12 </a:t>
            </a:r>
            <a:r>
              <a:rPr lang="ru-RU" sz="2000" dirty="0">
                <a:cs typeface="Calibri"/>
              </a:rPr>
              <a:t>вызов </a:t>
            </a:r>
            <a:r>
              <a:rPr lang="en-US" sz="2000" dirty="0">
                <a:cs typeface="Calibri"/>
              </a:rPr>
              <a:t>Draw() – </a:t>
            </a:r>
            <a:r>
              <a:rPr lang="ru-RU" sz="2000" dirty="0">
                <a:cs typeface="Calibri"/>
              </a:rPr>
              <a:t>вызов функции с параметрами</a:t>
            </a:r>
          </a:p>
          <a:p>
            <a:r>
              <a:rPr lang="en-US" sz="2000" dirty="0">
                <a:cs typeface="Calibri"/>
              </a:rPr>
              <a:t>ID3D12RootSignature – </a:t>
            </a:r>
            <a:r>
              <a:rPr lang="ru-RU" sz="2000" dirty="0">
                <a:cs typeface="Calibri"/>
              </a:rPr>
              <a:t>описание типов всех параметров (и способа их передачи) для конкретного </a:t>
            </a:r>
            <a:r>
              <a:rPr lang="en-US" sz="2000" dirty="0">
                <a:cs typeface="Calibri"/>
              </a:rPr>
              <a:t>PSO</a:t>
            </a:r>
          </a:p>
          <a:p>
            <a:r>
              <a:rPr lang="ru-RU" sz="2000" dirty="0">
                <a:cs typeface="Calibri"/>
              </a:rPr>
              <a:t>Размер </a:t>
            </a:r>
            <a:r>
              <a:rPr lang="en-US" sz="2000" dirty="0">
                <a:cs typeface="Calibri"/>
              </a:rPr>
              <a:t>root signature </a:t>
            </a:r>
            <a:r>
              <a:rPr lang="ru-RU" sz="2000" dirty="0">
                <a:cs typeface="Calibri"/>
              </a:rPr>
              <a:t>ограничен</a:t>
            </a:r>
            <a:r>
              <a:rPr lang="ru-RU" sz="2000" baseline="30000" dirty="0">
                <a:cs typeface="Calibri"/>
                <a:hlinkClick r:id="rId3" action="ppaction://hlinksldjump"/>
              </a:rPr>
              <a:t>[1]</a:t>
            </a:r>
            <a:endParaRPr lang="en-US" sz="2000" baseline="30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0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Root Signature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F83C706B-C79E-3E3E-9295-3BAFF02C5447}"/>
              </a:ext>
            </a:extLst>
          </p:cNvPr>
          <p:cNvCxnSpPr>
            <a:cxnSpLocks/>
          </p:cNvCxnSpPr>
          <p:nvPr/>
        </p:nvCxnSpPr>
        <p:spPr>
          <a:xfrm>
            <a:off x="8407278" y="2089364"/>
            <a:ext cx="0" cy="25866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2FA1C58F-53FE-9696-BA22-7DC274977148}"/>
              </a:ext>
            </a:extLst>
          </p:cNvPr>
          <p:cNvGrpSpPr/>
          <p:nvPr/>
        </p:nvGrpSpPr>
        <p:grpSpPr>
          <a:xfrm>
            <a:off x="927400" y="1812558"/>
            <a:ext cx="10132253" cy="2491191"/>
            <a:chOff x="927400" y="1812558"/>
            <a:chExt cx="10132253" cy="249119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85B9D14-B553-3FBC-FE58-F6CDD76B2AD7}"/>
                </a:ext>
              </a:extLst>
            </p:cNvPr>
            <p:cNvSpPr/>
            <p:nvPr/>
          </p:nvSpPr>
          <p:spPr>
            <a:xfrm>
              <a:off x="927400" y="2478848"/>
              <a:ext cx="1334764" cy="4376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32 bit value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56E9AF0F-7784-B942-ED0C-687FBFFE8B63}"/>
                </a:ext>
              </a:extLst>
            </p:cNvPr>
            <p:cNvSpPr/>
            <p:nvPr/>
          </p:nvSpPr>
          <p:spPr>
            <a:xfrm>
              <a:off x="2262164" y="2478848"/>
              <a:ext cx="1334764" cy="43769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Descriptor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2F046B4-B530-FAF3-A533-1C52A0167C49}"/>
                </a:ext>
              </a:extLst>
            </p:cNvPr>
            <p:cNvSpPr/>
            <p:nvPr/>
          </p:nvSpPr>
          <p:spPr>
            <a:xfrm>
              <a:off x="3596928" y="2478848"/>
              <a:ext cx="1334764" cy="4376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Descriptor table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CD2F6B-9321-4631-0ACC-F3EB39BB499F}"/>
                </a:ext>
              </a:extLst>
            </p:cNvPr>
            <p:cNvSpPr txBox="1"/>
            <p:nvPr/>
          </p:nvSpPr>
          <p:spPr>
            <a:xfrm>
              <a:off x="957063" y="2089364"/>
              <a:ext cx="1240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(c</a:t>
              </a:r>
              <a:r>
                <a:rPr lang="en-US" i="1" dirty="0"/>
                <a:t>i</a:t>
              </a:r>
              <a:r>
                <a:rPr lang="en-US" dirty="0"/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7924A6-B13B-9200-E861-6F556D2D90F5}"/>
                </a:ext>
              </a:extLst>
            </p:cNvPr>
            <p:cNvSpPr txBox="1"/>
            <p:nvPr/>
          </p:nvSpPr>
          <p:spPr>
            <a:xfrm>
              <a:off x="2276995" y="2089364"/>
              <a:ext cx="1265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(</a:t>
              </a:r>
              <a:r>
                <a:rPr lang="en-US" dirty="0" err="1"/>
                <a:t>u</a:t>
              </a:r>
              <a:r>
                <a:rPr lang="en-US" i="1" dirty="0" err="1"/>
                <a:t>i</a:t>
              </a:r>
              <a:r>
                <a:rPr lang="en-US" dirty="0"/>
                <a:t>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890EF5-063E-48D1-F974-62BCEAC27D74}"/>
                </a:ext>
              </a:extLst>
            </p:cNvPr>
            <p:cNvSpPr txBox="1"/>
            <p:nvPr/>
          </p:nvSpPr>
          <p:spPr>
            <a:xfrm>
              <a:off x="2273641" y="1812558"/>
              <a:ext cx="1265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(b</a:t>
              </a:r>
              <a:r>
                <a:rPr lang="en-US" i="1" dirty="0"/>
                <a:t>i</a:t>
              </a:r>
              <a:r>
                <a:rPr lang="en-US" dirty="0"/>
                <a:t>)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C90AD698-7D58-C6E1-415E-98FD9021C360}"/>
                </a:ext>
              </a:extLst>
            </p:cNvPr>
            <p:cNvSpPr/>
            <p:nvPr/>
          </p:nvSpPr>
          <p:spPr>
            <a:xfrm>
              <a:off x="3606141" y="3753958"/>
              <a:ext cx="1334764" cy="43769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Texture range</a:t>
              </a:r>
            </a:p>
          </p:txBody>
        </p:sp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BBE001E6-904D-9265-7042-05C5C1DA7A14}"/>
                </a:ext>
              </a:extLst>
            </p:cNvPr>
            <p:cNvSpPr/>
            <p:nvPr/>
          </p:nvSpPr>
          <p:spPr>
            <a:xfrm>
              <a:off x="4940905" y="3752278"/>
              <a:ext cx="1334764" cy="4376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Constant buffer range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42BE1CFB-4A7D-1C41-7A49-F7E2BF7F4182}"/>
                </a:ext>
              </a:extLst>
            </p:cNvPr>
            <p:cNvSpPr/>
            <p:nvPr/>
          </p:nvSpPr>
          <p:spPr>
            <a:xfrm>
              <a:off x="6275669" y="3754408"/>
              <a:ext cx="1334764" cy="4376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UAV range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C06334-66C7-735B-9368-C653FBB810CC}"/>
                </a:ext>
              </a:extLst>
            </p:cNvPr>
            <p:cNvSpPr txBox="1"/>
            <p:nvPr/>
          </p:nvSpPr>
          <p:spPr>
            <a:xfrm>
              <a:off x="3739967" y="3157323"/>
              <a:ext cx="10486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register </a:t>
              </a:r>
            </a:p>
            <a:p>
              <a:pPr algn="ctr"/>
              <a:r>
                <a:rPr lang="en-US" sz="1600" dirty="0"/>
                <a:t>(</a:t>
              </a:r>
              <a:r>
                <a:rPr lang="en-US" sz="1600" dirty="0" err="1"/>
                <a:t>t</a:t>
              </a:r>
              <a:r>
                <a:rPr lang="en-US" sz="1600" i="1" dirty="0" err="1"/>
                <a:t>j</a:t>
              </a:r>
              <a:r>
                <a:rPr lang="en-US" sz="1600" dirty="0"/>
                <a:t>)…(</a:t>
              </a:r>
              <a:r>
                <a:rPr lang="en-US" sz="1600" dirty="0" err="1"/>
                <a:t>t</a:t>
              </a:r>
              <a:r>
                <a:rPr lang="en-US" sz="1600" i="1" dirty="0" err="1"/>
                <a:t>j+N</a:t>
              </a:r>
              <a:r>
                <a:rPr lang="en-US" sz="1600" dirty="0"/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9613CE-7380-8FE7-6244-B27F61BA92A9}"/>
                </a:ext>
              </a:extLst>
            </p:cNvPr>
            <p:cNvSpPr txBox="1"/>
            <p:nvPr/>
          </p:nvSpPr>
          <p:spPr>
            <a:xfrm>
              <a:off x="5045472" y="3134121"/>
              <a:ext cx="11256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register </a:t>
              </a:r>
            </a:p>
            <a:p>
              <a:pPr algn="ctr"/>
              <a:r>
                <a:rPr lang="en-US" sz="1600" dirty="0"/>
                <a:t>(</a:t>
              </a:r>
              <a:r>
                <a:rPr lang="en-US" sz="1600" dirty="0" err="1"/>
                <a:t>b</a:t>
              </a:r>
              <a:r>
                <a:rPr lang="en-US" sz="1600" i="1" dirty="0" err="1"/>
                <a:t>j</a:t>
              </a:r>
              <a:r>
                <a:rPr lang="en-US" sz="1600" dirty="0"/>
                <a:t>)…(</a:t>
              </a:r>
              <a:r>
                <a:rPr lang="en-US" sz="1600" dirty="0" err="1"/>
                <a:t>b</a:t>
              </a:r>
              <a:r>
                <a:rPr lang="en-US" sz="1600" i="1" dirty="0" err="1"/>
                <a:t>j+N</a:t>
              </a:r>
              <a:r>
                <a:rPr lang="en-US" sz="1600" dirty="0"/>
                <a:t>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C8B343-9D61-94A2-6E2E-58088A05792A}"/>
                </a:ext>
              </a:extLst>
            </p:cNvPr>
            <p:cNvSpPr txBox="1"/>
            <p:nvPr/>
          </p:nvSpPr>
          <p:spPr>
            <a:xfrm>
              <a:off x="6380236" y="3115022"/>
              <a:ext cx="11256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register </a:t>
              </a:r>
            </a:p>
            <a:p>
              <a:pPr algn="ctr"/>
              <a:r>
                <a:rPr lang="en-US" sz="1600" dirty="0"/>
                <a:t>(</a:t>
              </a:r>
              <a:r>
                <a:rPr lang="en-US" sz="1600" dirty="0" err="1"/>
                <a:t>u</a:t>
              </a:r>
              <a:r>
                <a:rPr lang="en-US" sz="1600" i="1" dirty="0" err="1"/>
                <a:t>j</a:t>
              </a:r>
              <a:r>
                <a:rPr lang="en-US" sz="1600" dirty="0"/>
                <a:t>)…(</a:t>
              </a:r>
              <a:r>
                <a:rPr lang="en-US" sz="1600" dirty="0" err="1"/>
                <a:t>u</a:t>
              </a:r>
              <a:r>
                <a:rPr lang="en-US" sz="1600" i="1" dirty="0" err="1"/>
                <a:t>j+N</a:t>
              </a:r>
              <a:r>
                <a:rPr lang="en-US" sz="1600" dirty="0"/>
                <a:t>)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56BE2D10-0D54-1429-6B2A-00D21BDD4593}"/>
                </a:ext>
              </a:extLst>
            </p:cNvPr>
            <p:cNvCxnSpPr/>
            <p:nvPr/>
          </p:nvCxnSpPr>
          <p:spPr>
            <a:xfrm>
              <a:off x="3596928" y="2916546"/>
              <a:ext cx="0" cy="83192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1" name="Группа 50">
              <a:extLst>
                <a:ext uri="{FF2B5EF4-FFF2-40B4-BE49-F238E27FC236}">
                  <a16:creationId xmlns:a16="http://schemas.microsoft.com/office/drawing/2014/main" id="{E8267B42-7DC6-E0D8-416E-0050F194717C}"/>
                </a:ext>
              </a:extLst>
            </p:cNvPr>
            <p:cNvGrpSpPr/>
            <p:nvPr/>
          </p:nvGrpSpPr>
          <p:grpSpPr>
            <a:xfrm>
              <a:off x="4931692" y="2916546"/>
              <a:ext cx="2678741" cy="802350"/>
              <a:chOff x="5603409" y="2916546"/>
              <a:chExt cx="2678741" cy="802350"/>
            </a:xfrm>
          </p:grpSpPr>
          <p:cxnSp>
            <p:nvCxnSpPr>
              <p:cNvPr id="44" name="Прямая соединительная линия 43">
                <a:extLst>
                  <a:ext uri="{FF2B5EF4-FFF2-40B4-BE49-F238E27FC236}">
                    <a16:creationId xmlns:a16="http://schemas.microsoft.com/office/drawing/2014/main" id="{4BAC1330-7947-BA76-9B81-7B1603B6AB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3409" y="2916546"/>
                <a:ext cx="0" cy="21757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единительная линия 45">
                <a:extLst>
                  <a:ext uri="{FF2B5EF4-FFF2-40B4-BE49-F238E27FC236}">
                    <a16:creationId xmlns:a16="http://schemas.microsoft.com/office/drawing/2014/main" id="{054418B2-4AC4-7C9C-54B4-7BABC4C5A1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12622" y="3157323"/>
                <a:ext cx="2669528" cy="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единительная линия 47">
                <a:extLst>
                  <a:ext uri="{FF2B5EF4-FFF2-40B4-BE49-F238E27FC236}">
                    <a16:creationId xmlns:a16="http://schemas.microsoft.com/office/drawing/2014/main" id="{23456466-3413-231D-4B69-5E3FDD8CEF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2150" y="3157323"/>
                <a:ext cx="0" cy="56157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B583C3-083D-1E6F-17C5-2B425DD4BAC6}"/>
                </a:ext>
              </a:extLst>
            </p:cNvPr>
            <p:cNvSpPr txBox="1"/>
            <p:nvPr/>
          </p:nvSpPr>
          <p:spPr>
            <a:xfrm>
              <a:off x="4788652" y="2416964"/>
              <a:ext cx="775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7669F40-878D-907E-6012-044EE213F9B5}"/>
                </a:ext>
              </a:extLst>
            </p:cNvPr>
            <p:cNvSpPr txBox="1"/>
            <p:nvPr/>
          </p:nvSpPr>
          <p:spPr>
            <a:xfrm>
              <a:off x="7454597" y="3657418"/>
              <a:ext cx="775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…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7FA302D-E0BB-B99D-AB1B-DB55C64408A0}"/>
                </a:ext>
              </a:extLst>
            </p:cNvPr>
            <p:cNvSpPr txBox="1"/>
            <p:nvPr/>
          </p:nvSpPr>
          <p:spPr>
            <a:xfrm>
              <a:off x="8431818" y="2149311"/>
              <a:ext cx="2627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SetGraphicsRootSignature</a:t>
              </a:r>
              <a:endParaRPr lang="en-US" dirty="0"/>
            </a:p>
          </p:txBody>
        </p:sp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84ECCE0B-D1B5-7279-C35F-B40E18FA6398}"/>
              </a:ext>
            </a:extLst>
          </p:cNvPr>
          <p:cNvGrpSpPr/>
          <p:nvPr/>
        </p:nvGrpSpPr>
        <p:grpSpPr>
          <a:xfrm>
            <a:off x="133888" y="3124240"/>
            <a:ext cx="10424179" cy="3232110"/>
            <a:chOff x="133888" y="3124240"/>
            <a:chExt cx="10424179" cy="3232110"/>
          </a:xfrm>
        </p:grpSpPr>
        <p:sp>
          <p:nvSpPr>
            <p:cNvPr id="65" name="Прямоугольник 64">
              <a:extLst>
                <a:ext uri="{FF2B5EF4-FFF2-40B4-BE49-F238E27FC236}">
                  <a16:creationId xmlns:a16="http://schemas.microsoft.com/office/drawing/2014/main" id="{3C977FC7-BF93-8034-29CE-A7CE71D25B29}"/>
                </a:ext>
              </a:extLst>
            </p:cNvPr>
            <p:cNvSpPr/>
            <p:nvPr/>
          </p:nvSpPr>
          <p:spPr>
            <a:xfrm>
              <a:off x="3606141" y="5795613"/>
              <a:ext cx="329184" cy="4376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F0AE093D-4A0A-EAFC-6B64-DE6081873578}"/>
                </a:ext>
              </a:extLst>
            </p:cNvPr>
            <p:cNvSpPr/>
            <p:nvPr/>
          </p:nvSpPr>
          <p:spPr>
            <a:xfrm>
              <a:off x="4940905" y="5793933"/>
              <a:ext cx="667512" cy="4376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5CEBAC16-8648-A337-6C75-3726966FFD45}"/>
                </a:ext>
              </a:extLst>
            </p:cNvPr>
            <p:cNvSpPr/>
            <p:nvPr/>
          </p:nvSpPr>
          <p:spPr>
            <a:xfrm>
              <a:off x="6275669" y="5796063"/>
              <a:ext cx="1334764" cy="43769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AB2EDF01-ACD1-51AE-9AD7-F954F0AB5B6A}"/>
                </a:ext>
              </a:extLst>
            </p:cNvPr>
            <p:cNvSpPr/>
            <p:nvPr/>
          </p:nvSpPr>
          <p:spPr>
            <a:xfrm>
              <a:off x="3935325" y="5795613"/>
              <a:ext cx="329184" cy="4376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96EB42E8-AA6E-878B-5340-FEB352835C67}"/>
                </a:ext>
              </a:extLst>
            </p:cNvPr>
            <p:cNvSpPr/>
            <p:nvPr/>
          </p:nvSpPr>
          <p:spPr>
            <a:xfrm>
              <a:off x="4264509" y="5795571"/>
              <a:ext cx="329184" cy="4376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B0CEE6BC-680E-BBED-F2F6-761C82BCCC2C}"/>
                </a:ext>
              </a:extLst>
            </p:cNvPr>
            <p:cNvSpPr/>
            <p:nvPr/>
          </p:nvSpPr>
          <p:spPr>
            <a:xfrm>
              <a:off x="4593693" y="5795571"/>
              <a:ext cx="347212" cy="4376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24E06CA3-4D15-02C0-1A1C-8D309852E201}"/>
                </a:ext>
              </a:extLst>
            </p:cNvPr>
            <p:cNvSpPr/>
            <p:nvPr/>
          </p:nvSpPr>
          <p:spPr>
            <a:xfrm>
              <a:off x="5608157" y="5793933"/>
              <a:ext cx="667512" cy="4376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2" name="Прямоугольник 71">
              <a:extLst>
                <a:ext uri="{FF2B5EF4-FFF2-40B4-BE49-F238E27FC236}">
                  <a16:creationId xmlns:a16="http://schemas.microsoft.com/office/drawing/2014/main" id="{87D57FD7-F419-C24F-4066-49CC5F0485D6}"/>
                </a:ext>
              </a:extLst>
            </p:cNvPr>
            <p:cNvSpPr/>
            <p:nvPr/>
          </p:nvSpPr>
          <p:spPr>
            <a:xfrm>
              <a:off x="2271377" y="5793933"/>
              <a:ext cx="667512" cy="4376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3" name="Прямоугольник 72">
              <a:extLst>
                <a:ext uri="{FF2B5EF4-FFF2-40B4-BE49-F238E27FC236}">
                  <a16:creationId xmlns:a16="http://schemas.microsoft.com/office/drawing/2014/main" id="{C9EFD466-1955-934B-CFF4-74A76F879189}"/>
                </a:ext>
              </a:extLst>
            </p:cNvPr>
            <p:cNvSpPr/>
            <p:nvPr/>
          </p:nvSpPr>
          <p:spPr>
            <a:xfrm>
              <a:off x="2938629" y="5793933"/>
              <a:ext cx="667512" cy="4376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4" name="Прямоугольник 73">
              <a:extLst>
                <a:ext uri="{FF2B5EF4-FFF2-40B4-BE49-F238E27FC236}">
                  <a16:creationId xmlns:a16="http://schemas.microsoft.com/office/drawing/2014/main" id="{A9516E26-2BC8-60D9-8808-2D3679E05D5C}"/>
                </a:ext>
              </a:extLst>
            </p:cNvPr>
            <p:cNvSpPr/>
            <p:nvPr/>
          </p:nvSpPr>
          <p:spPr>
            <a:xfrm>
              <a:off x="1603865" y="5793933"/>
              <a:ext cx="667512" cy="4376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56A48F55-C5B8-5F33-66EC-DD2853123443}"/>
                </a:ext>
              </a:extLst>
            </p:cNvPr>
            <p:cNvSpPr/>
            <p:nvPr/>
          </p:nvSpPr>
          <p:spPr>
            <a:xfrm>
              <a:off x="773429" y="5793933"/>
              <a:ext cx="830793" cy="43769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9ACF9343-9296-E45F-61BC-7D2008BEB3BD}"/>
                </a:ext>
              </a:extLst>
            </p:cNvPr>
            <p:cNvSpPr/>
            <p:nvPr/>
          </p:nvSpPr>
          <p:spPr>
            <a:xfrm>
              <a:off x="7611957" y="5793975"/>
              <a:ext cx="329184" cy="4376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029B94DE-E286-3940-24E6-F3DB20247797}"/>
                </a:ext>
              </a:extLst>
            </p:cNvPr>
            <p:cNvSpPr/>
            <p:nvPr/>
          </p:nvSpPr>
          <p:spPr>
            <a:xfrm>
              <a:off x="7941141" y="5793933"/>
              <a:ext cx="329184" cy="4376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9A19DA21-7B46-DE30-C6D4-7C1A22DF9942}"/>
                </a:ext>
              </a:extLst>
            </p:cNvPr>
            <p:cNvSpPr/>
            <p:nvPr/>
          </p:nvSpPr>
          <p:spPr>
            <a:xfrm>
              <a:off x="8270325" y="5793933"/>
              <a:ext cx="347212" cy="4376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AEF26ED9-2F68-CB45-2FF0-E1D1B2EDC5AC}"/>
                </a:ext>
              </a:extLst>
            </p:cNvPr>
            <p:cNvSpPr/>
            <p:nvPr/>
          </p:nvSpPr>
          <p:spPr>
            <a:xfrm>
              <a:off x="8621186" y="5793975"/>
              <a:ext cx="329184" cy="4376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678E3877-602C-5700-EA7E-6511419A18CB}"/>
                </a:ext>
              </a:extLst>
            </p:cNvPr>
            <p:cNvSpPr/>
            <p:nvPr/>
          </p:nvSpPr>
          <p:spPr>
            <a:xfrm>
              <a:off x="8950370" y="5793975"/>
              <a:ext cx="329184" cy="4376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E000AC4A-882A-F77F-0A71-DA1B00BD68D4}"/>
                </a:ext>
              </a:extLst>
            </p:cNvPr>
            <p:cNvSpPr/>
            <p:nvPr/>
          </p:nvSpPr>
          <p:spPr>
            <a:xfrm>
              <a:off x="9279554" y="5793933"/>
              <a:ext cx="329184" cy="4376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A23F6FD9-7C4D-BDD9-B6D5-D5A9987BC645}"/>
                </a:ext>
              </a:extLst>
            </p:cNvPr>
            <p:cNvSpPr/>
            <p:nvPr/>
          </p:nvSpPr>
          <p:spPr>
            <a:xfrm>
              <a:off x="9608738" y="5793933"/>
              <a:ext cx="347212" cy="43769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AC78414-A130-B6A2-0A1D-7D856777F750}"/>
                </a:ext>
              </a:extLst>
            </p:cNvPr>
            <p:cNvSpPr txBox="1"/>
            <p:nvPr/>
          </p:nvSpPr>
          <p:spPr>
            <a:xfrm>
              <a:off x="133888" y="5710019"/>
              <a:ext cx="775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…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390D42A-E06F-2087-3E0E-559EE3EE40AE}"/>
                </a:ext>
              </a:extLst>
            </p:cNvPr>
            <p:cNvSpPr txBox="1"/>
            <p:nvPr/>
          </p:nvSpPr>
          <p:spPr>
            <a:xfrm>
              <a:off x="9782344" y="5685520"/>
              <a:ext cx="775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…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0B10A1B-8836-9241-17D0-95FF46B88269}"/>
                </a:ext>
              </a:extLst>
            </p:cNvPr>
            <p:cNvSpPr txBox="1"/>
            <p:nvPr/>
          </p:nvSpPr>
          <p:spPr>
            <a:xfrm>
              <a:off x="303652" y="5356021"/>
              <a:ext cx="3541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SRT/CBV/UAV descriptor heap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8DB4576-17D9-5A48-7C3E-B187ADE32E6D}"/>
                </a:ext>
              </a:extLst>
            </p:cNvPr>
            <p:cNvSpPr txBox="1"/>
            <p:nvPr/>
          </p:nvSpPr>
          <p:spPr>
            <a:xfrm>
              <a:off x="8431818" y="3124240"/>
              <a:ext cx="2038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SetDescriptorHeaps</a:t>
              </a:r>
              <a:endParaRPr lang="en-US" dirty="0"/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0113F1C8-EE12-6627-9A46-9D2966476DD7}"/>
              </a:ext>
            </a:extLst>
          </p:cNvPr>
          <p:cNvGrpSpPr/>
          <p:nvPr/>
        </p:nvGrpSpPr>
        <p:grpSpPr>
          <a:xfrm>
            <a:off x="927400" y="2458696"/>
            <a:ext cx="10567922" cy="457849"/>
            <a:chOff x="1599117" y="2458696"/>
            <a:chExt cx="10567922" cy="457849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98190C96-DC8B-5361-50B2-37F5A0D87168}"/>
                </a:ext>
              </a:extLst>
            </p:cNvPr>
            <p:cNvSpPr/>
            <p:nvPr/>
          </p:nvSpPr>
          <p:spPr>
            <a:xfrm>
              <a:off x="1599117" y="2478847"/>
              <a:ext cx="1334764" cy="4376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32 bit value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31EC817-6CB6-441F-FAA7-22239A28AEF0}"/>
                </a:ext>
              </a:extLst>
            </p:cNvPr>
            <p:cNvSpPr txBox="1"/>
            <p:nvPr/>
          </p:nvSpPr>
          <p:spPr>
            <a:xfrm>
              <a:off x="9103956" y="2458696"/>
              <a:ext cx="3063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SetGraphicsRoot32BitConstant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C4A74B7A-45A0-A5B1-2BBB-0F5E53BCB616}"/>
              </a:ext>
            </a:extLst>
          </p:cNvPr>
          <p:cNvGrpSpPr/>
          <p:nvPr/>
        </p:nvGrpSpPr>
        <p:grpSpPr>
          <a:xfrm>
            <a:off x="2262164" y="2480945"/>
            <a:ext cx="9783436" cy="694747"/>
            <a:chOff x="2933881" y="2480945"/>
            <a:chExt cx="9783436" cy="694747"/>
          </a:xfrm>
        </p:grpSpPr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5FB4EF84-2C28-2AE7-09E7-AADC40A84488}"/>
                </a:ext>
              </a:extLst>
            </p:cNvPr>
            <p:cNvSpPr/>
            <p:nvPr/>
          </p:nvSpPr>
          <p:spPr>
            <a:xfrm>
              <a:off x="2933881" y="2480945"/>
              <a:ext cx="1334764" cy="4376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  <a:prstDash val="soli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Descriptor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AB7E8A-887E-4F7B-E7B5-64E56C7E7458}"/>
                </a:ext>
              </a:extLst>
            </p:cNvPr>
            <p:cNvSpPr txBox="1"/>
            <p:nvPr/>
          </p:nvSpPr>
          <p:spPr>
            <a:xfrm>
              <a:off x="9103956" y="2806360"/>
              <a:ext cx="3613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SetGraphicsRootConstantBufferView</a:t>
              </a:r>
              <a:endParaRPr lang="en-US" dirty="0"/>
            </a:p>
          </p:txBody>
        </p:sp>
      </p:grp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22522968-7282-46DC-6194-950D6D18BB10}"/>
              </a:ext>
            </a:extLst>
          </p:cNvPr>
          <p:cNvGrpSpPr/>
          <p:nvPr/>
        </p:nvGrpSpPr>
        <p:grpSpPr>
          <a:xfrm>
            <a:off x="3596461" y="2478081"/>
            <a:ext cx="8039764" cy="1723478"/>
            <a:chOff x="3596461" y="2478081"/>
            <a:chExt cx="8039764" cy="172347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C22678D-F51F-C0A7-1F1C-000C854FC299}"/>
                </a:ext>
              </a:extLst>
            </p:cNvPr>
            <p:cNvSpPr txBox="1"/>
            <p:nvPr/>
          </p:nvSpPr>
          <p:spPr>
            <a:xfrm>
              <a:off x="8426628" y="3447368"/>
              <a:ext cx="3209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SetGraphicsRootDescriptorTable</a:t>
              </a:r>
              <a:endParaRPr lang="en-US" dirty="0"/>
            </a:p>
          </p:txBody>
        </p:sp>
        <p:sp>
          <p:nvSpPr>
            <p:cNvPr id="92" name="Прямоугольник 91">
              <a:extLst>
                <a:ext uri="{FF2B5EF4-FFF2-40B4-BE49-F238E27FC236}">
                  <a16:creationId xmlns:a16="http://schemas.microsoft.com/office/drawing/2014/main" id="{FB1FF935-1325-8BAB-7632-B22AA4000665}"/>
                </a:ext>
              </a:extLst>
            </p:cNvPr>
            <p:cNvSpPr/>
            <p:nvPr/>
          </p:nvSpPr>
          <p:spPr>
            <a:xfrm>
              <a:off x="3606141" y="3750849"/>
              <a:ext cx="329184" cy="4480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3" name="Прямоугольник 92">
              <a:extLst>
                <a:ext uri="{FF2B5EF4-FFF2-40B4-BE49-F238E27FC236}">
                  <a16:creationId xmlns:a16="http://schemas.microsoft.com/office/drawing/2014/main" id="{D46B019A-153F-52F1-7A50-445B561FC951}"/>
                </a:ext>
              </a:extLst>
            </p:cNvPr>
            <p:cNvSpPr/>
            <p:nvPr/>
          </p:nvSpPr>
          <p:spPr>
            <a:xfrm>
              <a:off x="4940905" y="3753503"/>
              <a:ext cx="667512" cy="448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4" name="Прямоугольник 93">
              <a:extLst>
                <a:ext uri="{FF2B5EF4-FFF2-40B4-BE49-F238E27FC236}">
                  <a16:creationId xmlns:a16="http://schemas.microsoft.com/office/drawing/2014/main" id="{0DDA9FB1-4757-D568-824A-94CE7B8B7EE8}"/>
                </a:ext>
              </a:extLst>
            </p:cNvPr>
            <p:cNvSpPr/>
            <p:nvPr/>
          </p:nvSpPr>
          <p:spPr>
            <a:xfrm>
              <a:off x="6275668" y="3751299"/>
              <a:ext cx="1338554" cy="4480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5" name="Прямоугольник 94">
              <a:extLst>
                <a:ext uri="{FF2B5EF4-FFF2-40B4-BE49-F238E27FC236}">
                  <a16:creationId xmlns:a16="http://schemas.microsoft.com/office/drawing/2014/main" id="{8E474544-F16F-A782-74F9-A0758B74D035}"/>
                </a:ext>
              </a:extLst>
            </p:cNvPr>
            <p:cNvSpPr/>
            <p:nvPr/>
          </p:nvSpPr>
          <p:spPr>
            <a:xfrm>
              <a:off x="3935325" y="3750849"/>
              <a:ext cx="329184" cy="4480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6" name="Прямоугольник 95">
              <a:extLst>
                <a:ext uri="{FF2B5EF4-FFF2-40B4-BE49-F238E27FC236}">
                  <a16:creationId xmlns:a16="http://schemas.microsoft.com/office/drawing/2014/main" id="{41BCBE64-9745-8065-8731-2E6D1AF35A24}"/>
                </a:ext>
              </a:extLst>
            </p:cNvPr>
            <p:cNvSpPr/>
            <p:nvPr/>
          </p:nvSpPr>
          <p:spPr>
            <a:xfrm>
              <a:off x="4264509" y="3750807"/>
              <a:ext cx="329184" cy="4480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C77BD30E-47CA-6E73-8657-781D26226B41}"/>
                </a:ext>
              </a:extLst>
            </p:cNvPr>
            <p:cNvSpPr/>
            <p:nvPr/>
          </p:nvSpPr>
          <p:spPr>
            <a:xfrm>
              <a:off x="4593693" y="3750807"/>
              <a:ext cx="347212" cy="4480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  <a:prstDash val="soli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8" name="Прямоугольник 97">
              <a:extLst>
                <a:ext uri="{FF2B5EF4-FFF2-40B4-BE49-F238E27FC236}">
                  <a16:creationId xmlns:a16="http://schemas.microsoft.com/office/drawing/2014/main" id="{8ABCD764-F664-3E1F-E5B9-35E330C8EDC2}"/>
                </a:ext>
              </a:extLst>
            </p:cNvPr>
            <p:cNvSpPr/>
            <p:nvPr/>
          </p:nvSpPr>
          <p:spPr>
            <a:xfrm>
              <a:off x="5608157" y="3753503"/>
              <a:ext cx="667512" cy="4480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9" name="Прямоугольник 98">
              <a:extLst>
                <a:ext uri="{FF2B5EF4-FFF2-40B4-BE49-F238E27FC236}">
                  <a16:creationId xmlns:a16="http://schemas.microsoft.com/office/drawing/2014/main" id="{335DA0AD-65C2-3500-376F-4E43C0CE8C4A}"/>
                </a:ext>
              </a:extLst>
            </p:cNvPr>
            <p:cNvSpPr/>
            <p:nvPr/>
          </p:nvSpPr>
          <p:spPr>
            <a:xfrm>
              <a:off x="3596461" y="2478081"/>
              <a:ext cx="1334764" cy="4376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Descriptor table</a:t>
              </a:r>
            </a:p>
          </p:txBody>
        </p:sp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D6F389BC-B244-CFF2-DF59-451E337AE353}"/>
              </a:ext>
            </a:extLst>
          </p:cNvPr>
          <p:cNvGrpSpPr/>
          <p:nvPr/>
        </p:nvGrpSpPr>
        <p:grpSpPr>
          <a:xfrm>
            <a:off x="3605129" y="4242643"/>
            <a:ext cx="4005304" cy="1467376"/>
            <a:chOff x="3605129" y="4242643"/>
            <a:chExt cx="4005304" cy="1467376"/>
          </a:xfrm>
        </p:grpSpPr>
        <p:cxnSp>
          <p:nvCxnSpPr>
            <p:cNvPr id="102" name="Прямая со стрелкой 101">
              <a:extLst>
                <a:ext uri="{FF2B5EF4-FFF2-40B4-BE49-F238E27FC236}">
                  <a16:creationId xmlns:a16="http://schemas.microsoft.com/office/drawing/2014/main" id="{8130F238-7E9F-F68A-FD5A-EEA0669A3C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5129" y="4242643"/>
              <a:ext cx="0" cy="146737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Прямая со стрелкой 104">
              <a:extLst>
                <a:ext uri="{FF2B5EF4-FFF2-40B4-BE49-F238E27FC236}">
                  <a16:creationId xmlns:a16="http://schemas.microsoft.com/office/drawing/2014/main" id="{0926293F-5D35-FEFE-9759-F2C2A4D59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0433" y="4242643"/>
              <a:ext cx="0" cy="146737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786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Root Signature, </a:t>
            </a:r>
            <a:r>
              <a:rPr lang="ru-RU" dirty="0"/>
              <a:t>мотивация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Для чтения данных из ресурса в шейдере нужно использовать дескриптор ресурса, переданный через два скалярных регистра (значения одинаковые для всех потоков в группе)</a:t>
            </a:r>
          </a:p>
          <a:p>
            <a:r>
              <a:rPr lang="ru-RU" sz="2000" dirty="0">
                <a:cs typeface="Calibri"/>
              </a:rPr>
              <a:t>128 текстур + 15 константных буферов – это 286 скалярных регистров</a:t>
            </a:r>
          </a:p>
          <a:p>
            <a:r>
              <a:rPr lang="ru-RU" sz="2000" dirty="0">
                <a:cs typeface="Calibri"/>
              </a:rPr>
              <a:t>Такого количества нет =( </a:t>
            </a:r>
          </a:p>
          <a:p>
            <a:r>
              <a:rPr lang="ru-RU" sz="2000" dirty="0">
                <a:cs typeface="Calibri"/>
              </a:rPr>
              <a:t>По факту можно использовать около 100 на всё, включая вычисления</a:t>
            </a:r>
          </a:p>
          <a:p>
            <a:r>
              <a:rPr lang="ru-RU" sz="2000" dirty="0">
                <a:cs typeface="Calibri"/>
              </a:rPr>
              <a:t>Под ресурсы выделяется </a:t>
            </a:r>
            <a:r>
              <a:rPr lang="en-US" sz="2000" dirty="0">
                <a:cs typeface="Calibri"/>
              </a:rPr>
              <a:t>16</a:t>
            </a:r>
            <a:r>
              <a:rPr lang="ru-RU" sz="2000" dirty="0">
                <a:cs typeface="Calibri"/>
              </a:rPr>
              <a:t> на </a:t>
            </a:r>
            <a:r>
              <a:rPr lang="en-US" sz="2000" dirty="0">
                <a:cs typeface="Calibri"/>
              </a:rPr>
              <a:t>PS4</a:t>
            </a:r>
            <a:r>
              <a:rPr lang="ru-RU" sz="2000" dirty="0">
                <a:cs typeface="Calibri"/>
              </a:rPr>
              <a:t>, например</a:t>
            </a:r>
          </a:p>
          <a:p>
            <a:r>
              <a:rPr lang="ru-RU" sz="2000" dirty="0">
                <a:cs typeface="Calibri"/>
              </a:rPr>
              <a:t>Если все не влезли, то в последних двух – адрес дополнительной памяти, где лежит все остальное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0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Root Signature, </a:t>
            </a:r>
            <a:r>
              <a:rPr lang="ru-RU" dirty="0"/>
              <a:t>мотивация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По факту то же самое, что на слайде про </a:t>
            </a:r>
            <a:r>
              <a:rPr lang="en-US" sz="2000" dirty="0">
                <a:cs typeface="Calibri"/>
                <a:hlinkClick r:id="rId3" action="ppaction://hlinksldjump"/>
              </a:rPr>
              <a:t>Root Signature</a:t>
            </a:r>
            <a:r>
              <a:rPr lang="ru-RU" sz="2000" dirty="0">
                <a:cs typeface="Calibri"/>
              </a:rPr>
              <a:t> только вместо </a:t>
            </a:r>
            <a:r>
              <a:rPr lang="en-US" sz="2000" dirty="0">
                <a:cs typeface="Calibri"/>
              </a:rPr>
              <a:t>descriptor heap – </a:t>
            </a:r>
            <a:r>
              <a:rPr lang="ru-RU" sz="2000" dirty="0">
                <a:cs typeface="Calibri"/>
              </a:rPr>
              <a:t>внутренний </a:t>
            </a:r>
            <a:r>
              <a:rPr lang="en-US" sz="2000" dirty="0">
                <a:cs typeface="Calibri"/>
              </a:rPr>
              <a:t>ring buffer</a:t>
            </a:r>
          </a:p>
          <a:p>
            <a:r>
              <a:rPr lang="ru-RU" sz="2000" dirty="0">
                <a:cs typeface="Calibri"/>
              </a:rPr>
              <a:t>На поддержку этой структуры драйвер тратит много времени</a:t>
            </a:r>
          </a:p>
          <a:p>
            <a:r>
              <a:rPr lang="ru-RU" sz="2000" dirty="0">
                <a:cs typeface="Calibri"/>
              </a:rPr>
              <a:t>При этом прямая работа с </a:t>
            </a:r>
            <a:r>
              <a:rPr lang="en-US" sz="2000" dirty="0">
                <a:cs typeface="Calibri"/>
              </a:rPr>
              <a:t>descriptor heap </a:t>
            </a:r>
            <a:r>
              <a:rPr lang="ru-RU" sz="2000" dirty="0">
                <a:cs typeface="Calibri"/>
              </a:rPr>
              <a:t>дает больше возможностей</a:t>
            </a:r>
          </a:p>
          <a:p>
            <a:pPr lvl="1"/>
            <a:r>
              <a:rPr lang="ru-RU" sz="1600" dirty="0">
                <a:cs typeface="Calibri"/>
              </a:rPr>
              <a:t>Потенциально можно поддержать </a:t>
            </a:r>
            <a:r>
              <a:rPr lang="en-US" sz="1600" dirty="0">
                <a:cs typeface="Calibri"/>
              </a:rPr>
              <a:t>bindless</a:t>
            </a:r>
          </a:p>
          <a:p>
            <a:pPr lvl="1"/>
            <a:r>
              <a:rPr lang="ru-RU" sz="1600" dirty="0">
                <a:cs typeface="Calibri"/>
              </a:rPr>
              <a:t>Набор ресурсов для конкретной геометрии можно задать за один вызов</a:t>
            </a:r>
          </a:p>
          <a:p>
            <a:r>
              <a:rPr lang="ru-RU" sz="2000" dirty="0">
                <a:cs typeface="Calibri"/>
              </a:rPr>
              <a:t>Минусы – только расход памяти, но он незначительный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75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Подключение ресурсов к шейдеру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Передадим буфер с матрицей камеры через </a:t>
            </a:r>
            <a:r>
              <a:rPr lang="en-US" sz="2000" dirty="0">
                <a:cs typeface="Calibri"/>
              </a:rPr>
              <a:t>descriptor table (</a:t>
            </a:r>
            <a:r>
              <a:rPr lang="ru-RU" sz="2000" dirty="0">
                <a:cs typeface="Calibri"/>
              </a:rPr>
              <a:t>таблица с одним диапазоном, в котором один </a:t>
            </a:r>
            <a:r>
              <a:rPr lang="en-US" sz="2000" dirty="0">
                <a:cs typeface="Calibri"/>
              </a:rPr>
              <a:t>constant buffer, </a:t>
            </a:r>
            <a:r>
              <a:rPr lang="ru-RU" sz="2000" dirty="0">
                <a:cs typeface="Calibri"/>
              </a:rPr>
              <a:t>на каждый кадр свой</a:t>
            </a:r>
            <a:r>
              <a:rPr lang="en-US" sz="2000" dirty="0">
                <a:cs typeface="Calibri"/>
              </a:rPr>
              <a:t>)</a:t>
            </a:r>
          </a:p>
          <a:p>
            <a:r>
              <a:rPr lang="ru-RU" sz="2000" dirty="0">
                <a:cs typeface="Calibri"/>
              </a:rPr>
              <a:t>Буфер с матрицей объекта через </a:t>
            </a:r>
            <a:r>
              <a:rPr lang="en-US" sz="2000" dirty="0">
                <a:cs typeface="Calibri"/>
              </a:rPr>
              <a:t>root descriptor (</a:t>
            </a:r>
            <a:r>
              <a:rPr lang="ru-RU" sz="2000" dirty="0">
                <a:cs typeface="Calibri"/>
              </a:rPr>
              <a:t>один </a:t>
            </a:r>
            <a:r>
              <a:rPr lang="en-US" sz="2000" dirty="0">
                <a:cs typeface="Calibri"/>
              </a:rPr>
              <a:t>constant buffer </a:t>
            </a:r>
            <a:r>
              <a:rPr lang="ru-RU" sz="2000" dirty="0">
                <a:cs typeface="Calibri"/>
              </a:rPr>
              <a:t>на каждый вызов </a:t>
            </a:r>
            <a:r>
              <a:rPr lang="en-US" sz="2000" dirty="0">
                <a:cs typeface="Calibri"/>
              </a:rPr>
              <a:t>Draw())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Текстуру через </a:t>
            </a:r>
            <a:r>
              <a:rPr lang="en-US" sz="2000" dirty="0">
                <a:cs typeface="Calibri"/>
              </a:rPr>
              <a:t>descriptor table (</a:t>
            </a:r>
            <a:r>
              <a:rPr lang="ru-RU" sz="2000" dirty="0">
                <a:cs typeface="Calibri"/>
              </a:rPr>
              <a:t>таблица с одним диапазоном, в котором одна текстура,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постоянная</a:t>
            </a:r>
            <a:r>
              <a:rPr lang="en-US" sz="2000" dirty="0">
                <a:cs typeface="Calibri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71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/>
              <a:t>root signature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vector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D3D12_ROOT_PARAMETER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rootSignatureParams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D3D12_DESCRIPTOR_RANGE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descRangesCommon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[1] = {};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descRangesCommon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BaseShaderRegister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descRangesCommon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NumDescriptors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descRangesCommon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OffsetInDescriptorsFromTableStart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descRangesCommon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RangeType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D3D12_DESCRIPTOR_RANGE_TYPE_CBV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descRangesCommon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RegisterSpace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D3D12_ROOT_PARAMETER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ShaderVisibility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D3D12_SHADER_VISIBILITY_VERTEX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ParameterType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D3D12_ROOT_PARAMETER_TYPE_DESCRIPTOR_TABLE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DescriptorTable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NumDescriptorRanges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DescriptorTable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pDescriptorRanges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descRangesCommon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rootSignatureParams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push_back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1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/>
              <a:t>root signature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D3D12_ROOT_PARAMETER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ShaderVisibility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D3D12_SHADER_VISIBILITY_VERTEX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ParameterType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D3D12_ROOT_PARAMETER_TYPE_CBV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Descriptor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RegisterSpace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Descriptor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ShaderRegister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rootSignatureParams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push_back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2212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/>
              <a:t>root signature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D3D12_DESCRIPTOR_RANGE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descRangesGeometry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[1] = {};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descRangesGeometry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BaseShaderRegister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descRangesGeometry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NumDescriptors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descRangesGeometry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OffsetInDescriptorsFromTableStart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descRangesGeometry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RangeType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D3D12_DESCRIPTOR_RANGE_TYPE_SRV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descRangesGeometry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RegisterSpace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D3D12_ROOT_PARAMETER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ShaderVisibility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D3D12_SHADER_VISIBILITY_ALL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ParameterType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D3D12_ROOT_PARAMETER_TYPE_DESCRIPTOR_TABLE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DescriptorTable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NumDescriptorRanges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DescriptorTable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pDescriptorRanges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descRangesGeometry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rootSignatureParams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push_back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param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24634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/>
              <a:t>root signature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CD3DX12_STATIC_SAMPLER_DESC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samplerDesc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D3D12_FILTER_MIN_MAG_MIP_LINEAR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CD3DX12_ROOT_SIGNATURE_DESC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rootSignatureDesc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rootSignatureDesc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Init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rootSignatureParams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rootSignatureParams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(), 1,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samplerDesc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D3D12_ROOT_SIGNATURE_FLAG_ALLOW_INPUT_ASSEMBLER_INPUT_LAYOUT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ID3DBlob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pSignatureBlob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ID3DBlob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pErrMsg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A000A0"/>
                </a:solidFill>
                <a:latin typeface="Consolas" panose="020B0609020204030204" pitchFamily="49" charset="0"/>
              </a:rPr>
              <a:t>D3D_CHECK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D3D12SerializeRootSignature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rootSignatureDesc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D3D_ROOT_SIGNATURE_VERSION_1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pSignatureBlob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pErrMsg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pErrMsg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...</a:t>
            </a:r>
          </a:p>
          <a:p>
            <a:r>
              <a:rPr lang="en-US" sz="1800" i="0" dirty="0">
                <a:solidFill>
                  <a:srgbClr val="A000A0"/>
                </a:solidFill>
                <a:latin typeface="Consolas" panose="020B0609020204030204" pitchFamily="49" charset="0"/>
              </a:rPr>
              <a:t>D3D_CHECK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CreateRootSignature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pSignatureBlob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GetBufferPointer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pSignatureBlob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GetBufferSize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uuidof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ID3D12RootSignature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**)&amp;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pRootSignature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1800" i="0" dirty="0">
                <a:solidFill>
                  <a:srgbClr val="A000A0"/>
                </a:solidFill>
                <a:latin typeface="Consolas" panose="020B0609020204030204" pitchFamily="49" charset="0"/>
              </a:rPr>
              <a:t>D3D_RELEASE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pSignatureBlob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54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Нам потребуются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Буфер глубины</a:t>
            </a:r>
          </a:p>
          <a:p>
            <a:r>
              <a:rPr lang="ru-RU" sz="2400" dirty="0">
                <a:cs typeface="Calibri"/>
              </a:rPr>
              <a:t>Геометрия кубика с текстурными координатами</a:t>
            </a:r>
          </a:p>
          <a:p>
            <a:r>
              <a:rPr lang="ru-RU" sz="2400" dirty="0">
                <a:cs typeface="Calibri"/>
              </a:rPr>
              <a:t>Текстура</a:t>
            </a:r>
          </a:p>
          <a:p>
            <a:r>
              <a:rPr lang="ru-RU" sz="2400" dirty="0">
                <a:cs typeface="Calibri"/>
              </a:rPr>
              <a:t>Камера</a:t>
            </a:r>
          </a:p>
          <a:p>
            <a:r>
              <a:rPr lang="ru-RU" sz="2400" dirty="0">
                <a:cs typeface="Calibri"/>
              </a:rPr>
              <a:t>Способ передать это все в рендер</a:t>
            </a:r>
            <a:endParaRPr lang="en-US" sz="24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PSO </a:t>
            </a:r>
            <a:r>
              <a:rPr lang="ru-RU" sz="2000" dirty="0">
                <a:cs typeface="Calibri"/>
              </a:rPr>
              <a:t>должен включить проверку глубины</a:t>
            </a:r>
          </a:p>
          <a:p>
            <a:pPr lvl="1"/>
            <a:r>
              <a:rPr lang="ru-RU" sz="2000" dirty="0">
                <a:cs typeface="Calibri"/>
              </a:rPr>
              <a:t>Шейдер должен читать данные из текстуры и про положение камеры</a:t>
            </a:r>
          </a:p>
          <a:p>
            <a:pPr lvl="1"/>
            <a:r>
              <a:rPr lang="ru-RU" sz="2000" dirty="0">
                <a:cs typeface="Calibri"/>
              </a:rPr>
              <a:t>Разместить дескрипторы данных в </a:t>
            </a:r>
            <a:r>
              <a:rPr lang="en-US" sz="2000" dirty="0">
                <a:cs typeface="Calibri"/>
              </a:rPr>
              <a:t>descriptor heap </a:t>
            </a:r>
            <a:r>
              <a:rPr lang="ru-RU" sz="2000" dirty="0">
                <a:cs typeface="Calibri"/>
              </a:rPr>
              <a:t>и подключить к шейдеру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43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/>
              <a:t>PSO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0349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ru-RU" sz="2400" dirty="0">
                <a:cs typeface="Calibri"/>
              </a:rPr>
              <a:t>Формат вершинного буфера прописываем в самом </a:t>
            </a:r>
            <a:r>
              <a:rPr lang="en-US" sz="2400" dirty="0">
                <a:cs typeface="Calibri"/>
              </a:rPr>
              <a:t>PSO</a:t>
            </a:r>
          </a:p>
          <a:p>
            <a:r>
              <a:rPr lang="ru-RU" sz="2400" dirty="0">
                <a:cs typeface="Calibri"/>
              </a:rPr>
              <a:t>Определяет, какие атрибуты, какого размера и с каким шагом хранятся в вершинном буфере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B646A0-C088-4B03-88F1-63EF0BF3AA85}"/>
              </a:ext>
            </a:extLst>
          </p:cNvPr>
          <p:cNvSpPr txBox="1"/>
          <p:nvPr/>
        </p:nvSpPr>
        <p:spPr>
          <a:xfrm>
            <a:off x="1595866" y="3211233"/>
            <a:ext cx="9424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D3D12_INPUT_ELEMENT_DESC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inputElementDescs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[] 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{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"POSITION"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0,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DXGI_FORMAT_R32G32B32_FLOAT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0, 0,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D3D12_INPUT_CLASSIFICATION_PER_VERTEX_DATA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0 },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“TEXCOORD"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0,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DXGI_FORMAT_R32G32_FLOAT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0, 12,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D3D12_INPUT_CLASSIFICATION_PER_VERTEX_DATA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0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};</a:t>
            </a:r>
            <a:endParaRPr kumimoji="0" lang="en-US" sz="2000" b="0" i="0" u="none" strike="sng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897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/>
              <a:t>PSO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D3D12_GRAPHICS_PIPELINE_STATE_DESC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{};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InputLayout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{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inputElementDescs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2 };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pRootSignature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pRootSignature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CD3DX12_SHADER_BYTECODE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pVertexShaderBinary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CD3DX12_SHADER_BYTECODE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pPixelShaderBinary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RasterizerState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CD3DX12_RASTERIZER_DESC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D3D12_DEFAULT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BlendState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CD3DX12_BLEND_DESC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D3D12_DEFAULT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psoDesc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DepthStencilState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CD3DX12_DEPTH_STENCIL_DESC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D3D12_DEFAULT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r>
              <a:rPr lang="en-US" sz="1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psoDesc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DepthStencilState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DepthEnable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i="0" dirty="0">
                <a:solidFill>
                  <a:srgbClr val="A000A0"/>
                </a:solidFill>
                <a:latin typeface="Consolas" panose="020B0609020204030204" pitchFamily="49" charset="0"/>
              </a:rPr>
              <a:t>TRUE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psoDesc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DepthStencilState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DepthFunc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D3D12_COMPARISON_FUNC_LESS_EQUAL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psoDesc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DepthStencilState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DepthWriteMask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D3D12_DEPTH_WRITE_MASK_ALL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DepthStencilState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StencilEnable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00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FALSE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SampleMask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A00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UINT_MAX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PrimitiveTopologyType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D3D12_PRIMITIVE_TOPOLOGY_TYPE_TRIANGLE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NumRenderTargets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1;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RTVFormats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[0] =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DXGI_FORMAT_R8G8B8A8_UNORM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SampleDesc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1;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467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/>
              <a:t>PSO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HRESULT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A00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S_OK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m_pDevice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8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CreateGraphicsPipelineState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(&amp;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psoDesc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__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uuidof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ID3D12PipelineState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**)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ppPSO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00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D3D_RELEASE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pPixelShaderBinary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00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D3D_RELEASE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pVertexShaderBinary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448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Заполнение ресурсов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000" dirty="0">
                <a:cs typeface="Calibri"/>
              </a:rPr>
              <a:t>Для буферов </a:t>
            </a:r>
            <a:r>
              <a:rPr lang="en-US" sz="2000" dirty="0">
                <a:cs typeface="Calibri"/>
              </a:rPr>
              <a:t>Scene </a:t>
            </a:r>
            <a:r>
              <a:rPr lang="ru-RU" sz="2000" dirty="0">
                <a:cs typeface="Calibri"/>
              </a:rPr>
              <a:t>и </a:t>
            </a:r>
            <a:r>
              <a:rPr lang="en-US" sz="2000" dirty="0">
                <a:cs typeface="Calibri"/>
              </a:rPr>
              <a:t>Object </a:t>
            </a:r>
            <a:r>
              <a:rPr lang="ru-RU" sz="2000" dirty="0">
                <a:cs typeface="Calibri"/>
              </a:rPr>
              <a:t>будем выделять память в том же буфере, который мы использовали для копирования данных на </a:t>
            </a:r>
            <a:r>
              <a:rPr lang="en-US" sz="2000" dirty="0">
                <a:cs typeface="Calibri"/>
              </a:rPr>
              <a:t>GPU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В общем случае непонятно, это ОК по производительности, или нет и нужно их копировать в </a:t>
            </a:r>
            <a:r>
              <a:rPr lang="en-US" sz="2000" dirty="0">
                <a:cs typeface="Calibri"/>
              </a:rPr>
              <a:t>GPU </a:t>
            </a:r>
            <a:r>
              <a:rPr lang="ru-RU" sz="2000" dirty="0">
                <a:cs typeface="Calibri"/>
              </a:rPr>
              <a:t>память. </a:t>
            </a:r>
            <a:r>
              <a:rPr lang="en-US" sz="2000" dirty="0">
                <a:cs typeface="Calibri"/>
              </a:rPr>
              <a:t>Microsoft </a:t>
            </a:r>
            <a:r>
              <a:rPr lang="ru-RU" sz="2000" dirty="0">
                <a:cs typeface="Calibri"/>
              </a:rPr>
              <a:t>рекомендует мерять. </a:t>
            </a:r>
            <a:r>
              <a:rPr lang="ru-RU" sz="2000" b="1" dirty="0">
                <a:cs typeface="Calibri"/>
              </a:rPr>
              <a:t>Читать на </a:t>
            </a:r>
            <a:r>
              <a:rPr lang="en-US" sz="2000" b="1" dirty="0">
                <a:cs typeface="Calibri"/>
              </a:rPr>
              <a:t>CPU </a:t>
            </a:r>
            <a:r>
              <a:rPr lang="ru-RU" sz="2000" b="1" dirty="0">
                <a:cs typeface="Calibri"/>
              </a:rPr>
              <a:t>из этого буфера – нельзя!</a:t>
            </a:r>
            <a:endParaRPr lang="en-US" sz="2000" b="1" dirty="0">
              <a:cs typeface="Calibri"/>
            </a:endParaRPr>
          </a:p>
          <a:p>
            <a:r>
              <a:rPr lang="ru-RU" sz="2000" dirty="0">
                <a:cs typeface="Calibri"/>
              </a:rPr>
              <a:t>Для дескриптора для буфера </a:t>
            </a:r>
            <a:r>
              <a:rPr lang="en-US" sz="2000" dirty="0">
                <a:cs typeface="Calibri"/>
              </a:rPr>
              <a:t>Scene </a:t>
            </a:r>
            <a:r>
              <a:rPr lang="ru-RU" sz="2000" dirty="0">
                <a:cs typeface="Calibri"/>
              </a:rPr>
              <a:t>сделаем еще один кольцевой буфер над частью общей </a:t>
            </a:r>
            <a:r>
              <a:rPr lang="en-US" sz="2000" dirty="0">
                <a:cs typeface="Calibri"/>
              </a:rPr>
              <a:t>descriptor heap </a:t>
            </a:r>
            <a:r>
              <a:rPr lang="ru-RU" sz="2000" dirty="0">
                <a:cs typeface="Calibri"/>
              </a:rPr>
              <a:t>для </a:t>
            </a:r>
            <a:r>
              <a:rPr lang="en-US" sz="2000" dirty="0" err="1">
                <a:cs typeface="Calibri"/>
              </a:rPr>
              <a:t>srt</a:t>
            </a:r>
            <a:r>
              <a:rPr lang="en-US" sz="2000" dirty="0">
                <a:cs typeface="Calibri"/>
              </a:rPr>
              <a:t>/</a:t>
            </a:r>
            <a:r>
              <a:rPr lang="en-US" sz="2000" dirty="0" err="1">
                <a:cs typeface="Calibri"/>
              </a:rPr>
              <a:t>uav</a:t>
            </a:r>
            <a:r>
              <a:rPr lang="en-US" sz="2000" dirty="0">
                <a:cs typeface="Calibri"/>
              </a:rPr>
              <a:t>/</a:t>
            </a:r>
            <a:r>
              <a:rPr lang="en-US" sz="2000" dirty="0" err="1">
                <a:cs typeface="Calibri"/>
              </a:rPr>
              <a:t>cbv</a:t>
            </a:r>
            <a:endParaRPr lang="en-US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И будем выделять из него дескрипторы для ресурсов, общих для всей сцены, на каждом кадре</a:t>
            </a:r>
          </a:p>
          <a:p>
            <a:r>
              <a:rPr lang="ru-RU" sz="2000" dirty="0">
                <a:cs typeface="Calibri"/>
              </a:rPr>
              <a:t>Буфер </a:t>
            </a:r>
            <a:r>
              <a:rPr lang="en-US" sz="2000" dirty="0">
                <a:cs typeface="Calibri"/>
              </a:rPr>
              <a:t>Object </a:t>
            </a:r>
            <a:r>
              <a:rPr lang="ru-RU" sz="2000" dirty="0">
                <a:cs typeface="Calibri"/>
              </a:rPr>
              <a:t>отдадим через прямую запись дескриптора в параметр </a:t>
            </a:r>
            <a:r>
              <a:rPr lang="en-US" sz="2000" dirty="0">
                <a:cs typeface="Calibri"/>
              </a:rPr>
              <a:t>root signature</a:t>
            </a:r>
          </a:p>
          <a:p>
            <a:r>
              <a:rPr lang="ru-RU" sz="2000" dirty="0">
                <a:cs typeface="Calibri"/>
              </a:rPr>
              <a:t>Дескриптор текстуры разместим в оставшейся части </a:t>
            </a:r>
            <a:r>
              <a:rPr lang="en-US" sz="2000" dirty="0">
                <a:cs typeface="Calibri"/>
              </a:rPr>
              <a:t>descriptor heap (</a:t>
            </a:r>
            <a:r>
              <a:rPr lang="ru-RU" sz="2000" dirty="0">
                <a:cs typeface="Calibri"/>
              </a:rPr>
              <a:t>она меняться не будет</a:t>
            </a:r>
            <a:r>
              <a:rPr lang="en-US" sz="2000" dirty="0">
                <a:cs typeface="Calibri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21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Создание дескрипторов для ресурсов объекта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Выделяем дескрипторы под ресурсы объекта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D3D12_CPU_DESCRIPTOR_HANDLE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cpuTextureHandle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D3D12_GPU_DESCRIPTOR_HANDLE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gpuTextureHandle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cpuTextureHandle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m_pDescriptorHeap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GetCPUDescriptorHandleForHeapStart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cpuTextureHandle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m_currentStaticDescIndex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m_dynamicDescCount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m_srvDescSize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gpuTextureHandle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m_pDescriptorHeap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GetGPUDescriptorHandleForHeapStart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gpuTextureHandle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m_currentStaticDescIndex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m_dynamicDescCount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m_srvDescSize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m_currentStaticDescIndex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1;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923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Создание дескрипторов для ресурсов объекта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latin typeface="Consolas" panose="020B0609020204030204" pitchFamily="49" charset="0"/>
              </a:rPr>
              <a:t>…</a:t>
            </a:r>
          </a:p>
          <a:p>
            <a:endParaRPr lang="en-US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Создаем сам дескриптор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D3D12_SHADER_RESOURCE_VIEW_DESC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texDesc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Shader4ComponentMapping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D3D12_DEFAULT_SHADER_4_COMPONENT_MAPPING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DXGI_FORMAT_R8G8B8A8_UNORM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ViewDimension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D3D12_SRV_DIMENSION_TEXTURE2D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texDesc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Texture2D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9;</a:t>
            </a:r>
          </a:p>
          <a:p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GetDXDevice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CreateShaderResourceView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pTextureResource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cpuTextureHandle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806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Отрисовка сцены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Выделяем дескрипторы под общие ресурсы сцены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D3D12_GPU_DESCRIPTOR_HANDLE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currentCommonTableStart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allocStartOffset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m_pDynamicDescBuffer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Alloc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allocStartOffset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currentCommonTableStart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D3D12_CPU_DESCRIPTOR_HANDLE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cpuHandle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m_pDynamicDescBuffer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AtCPU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allocStartOffset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Выделяем память под константный буфер с матрицей VP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pCPUData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alignedSize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880000"/>
                </a:solidFill>
                <a:latin typeface="Consolas" panose="020B0609020204030204" pitchFamily="49" charset="0"/>
              </a:rPr>
              <a:t>Align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Matrix4f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D3D12_CONSTANT_BUFFER_DATA_PLACEMENT_ALIGNMENT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m_pDynamicBuffer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Alloc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alignedSize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allocStartOffset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pCPUData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D3D12_CONSTANT_BUFFER_DATA_PLACEMENT_ALIGNMENT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98283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Отрисовка сцены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Пишем туда матрицу </a:t>
            </a: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VP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Matrix4f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GetCamera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CalcViewMatrix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 *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GetCamera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CalcProjMatrix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aspectRatioHdivW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memcpy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pCPUData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ru-R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Создаем дескриптор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D3D12_CONSTANT_BUFFER_VIEW_DESC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BufferLocation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m_pDynamicBuffer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GetBuffer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GetGPUVirtualAddress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allocStartOffset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SizeInBytes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alignedSize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CreateConstantBufferView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cpuHandle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897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Отрисовка сцены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Готовим и чистим </a:t>
            </a:r>
            <a:r>
              <a:rPr lang="ru-RU" sz="1800" i="0" dirty="0" err="1">
                <a:solidFill>
                  <a:srgbClr val="008000"/>
                </a:solidFill>
                <a:latin typeface="Consolas" panose="020B0609020204030204" pitchFamily="49" charset="0"/>
              </a:rPr>
              <a:t>render</a:t>
            </a:r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ru-RU" sz="1800" i="0" dirty="0" err="1">
                <a:solidFill>
                  <a:srgbClr val="008000"/>
                </a:solidFill>
                <a:latin typeface="Consolas" panose="020B0609020204030204" pitchFamily="49" charset="0"/>
              </a:rPr>
              <a:t>target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D3D12_CPU_DESCRIPTOR_HANDLE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dsvHandle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m_pDSVHeap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GetCPUDescriptorHandleForHeapStart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OMSetRenderTargets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rtvHandle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A000A0"/>
                </a:solidFill>
                <a:latin typeface="Consolas" panose="020B0609020204030204" pitchFamily="49" charset="0"/>
              </a:rPr>
              <a:t>TRUE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dsvHandle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RSSetViewports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(1, &amp;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viewport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RSSetScissorRects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rect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Задаем </a:t>
            </a: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descriptor heap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ID3D12DescriptorHeap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pHeap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GetDescriptorHeap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SetDescriptorHeaps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pHeap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11238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Отрисовка сцены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6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GetDevice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6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TransitResourceState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pBackBuffer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D3D12_RESOURCE_STATE_PRESENT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D3D12_RESOURCE_STATE_RENDER_TARGET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clearColor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[4] = { 0.0f, 0.0f, 0.0f, 1.0f };</a:t>
            </a:r>
          </a:p>
          <a:p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ClearRenderTargetView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rtvHandle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clearColor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1, &amp;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rect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6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ClearDepthStencilView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dsvHandle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D3D12_CLEAR_FLAG_DEPTH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| </a:t>
            </a:r>
            <a:r>
              <a:rPr lang="en-US" sz="16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D3D12_CLEAR_FLAG_STENCIL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1.0f, 0, 1, &amp;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rect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6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i="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i="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600" i="0" dirty="0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m_geometries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ru-RU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ru-RU" sz="1600" i="0" dirty="0">
                <a:solidFill>
                  <a:srgbClr val="008000"/>
                </a:solidFill>
                <a:latin typeface="Consolas" panose="020B0609020204030204" pitchFamily="49" charset="0"/>
              </a:rPr>
              <a:t>// Выделяем память под константный буфер с матрицей объекта</a:t>
            </a:r>
            <a:endParaRPr lang="ru-RU" sz="16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pCPUData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alignedSize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i="0" dirty="0">
                <a:solidFill>
                  <a:srgbClr val="880000"/>
                </a:solidFill>
                <a:latin typeface="Consolas" panose="020B0609020204030204" pitchFamily="49" charset="0"/>
              </a:rPr>
              <a:t>Align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i="0" dirty="0">
                <a:solidFill>
                  <a:srgbClr val="0000FF"/>
                </a:solidFill>
                <a:latin typeface="Consolas" panose="020B0609020204030204" pitchFamily="49" charset="0"/>
              </a:rPr>
              <a:t>Matrix4f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6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i="1" dirty="0">
                <a:solidFill>
                  <a:srgbClr val="A000A0"/>
                </a:solidFill>
                <a:latin typeface="Consolas" panose="020B0609020204030204" pitchFamily="49" charset="0"/>
              </a:rPr>
              <a:t>D3D12_CONSTANT_BUFFER_DATA_PLACEMENT_ALIGNMENT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m_pDynamicBuffer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6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Alloc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alignedSize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allocStartOffset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pCPUData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i="1" dirty="0">
                <a:solidFill>
                  <a:srgbClr val="A000A0"/>
                </a:solidFill>
                <a:latin typeface="Consolas" panose="020B0609020204030204" pitchFamily="49" charset="0"/>
              </a:rPr>
              <a:t>D3D12_CONSTANT_BUFFER_DATA_PLACEMENT_ALIGNMENT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i="0" dirty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lang="ru-RU" sz="1600" i="0" dirty="0">
                <a:solidFill>
                  <a:srgbClr val="008000"/>
                </a:solidFill>
                <a:latin typeface="Consolas" panose="020B0609020204030204" pitchFamily="49" charset="0"/>
              </a:rPr>
              <a:t>// Пишем туда матрицу объекта</a:t>
            </a:r>
            <a:endParaRPr lang="ru-RU" sz="16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memcpy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pCPUData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6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6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trans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i="0" dirty="0">
                <a:solidFill>
                  <a:srgbClr val="0000FF"/>
                </a:solidFill>
                <a:latin typeface="Consolas" panose="020B0609020204030204" pitchFamily="49" charset="0"/>
              </a:rPr>
              <a:t>Matrix4f</a:t>
            </a:r>
            <a:r>
              <a:rPr lang="en-US" sz="16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81162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Буфер глубины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Содержит значение </a:t>
            </a:r>
            <a:r>
              <a:rPr lang="en-US" sz="2400" dirty="0">
                <a:cs typeface="Calibri"/>
              </a:rPr>
              <a:t>z </a:t>
            </a:r>
            <a:r>
              <a:rPr lang="ru-RU" sz="2400" dirty="0">
                <a:cs typeface="Calibri"/>
              </a:rPr>
              <a:t>из </a:t>
            </a:r>
            <a:r>
              <a:rPr lang="en-US" sz="2400" dirty="0">
                <a:cs typeface="Calibri"/>
              </a:rPr>
              <a:t>NDC </a:t>
            </a:r>
            <a:r>
              <a:rPr lang="ru-RU" sz="2400" dirty="0">
                <a:cs typeface="Calibri"/>
              </a:rPr>
              <a:t>для каждого пикселя</a:t>
            </a:r>
          </a:p>
          <a:p>
            <a:r>
              <a:rPr lang="ru-RU" sz="2400" dirty="0">
                <a:cs typeface="Calibri"/>
              </a:rPr>
              <a:t>Когда рисуем очередной пиксель – проверяем, как соотносится его глубина в </a:t>
            </a:r>
            <a:r>
              <a:rPr lang="en-US" sz="2400" dirty="0">
                <a:cs typeface="Calibri"/>
              </a:rPr>
              <a:t>NDC </a:t>
            </a:r>
            <a:r>
              <a:rPr lang="ru-RU" sz="2400" dirty="0">
                <a:cs typeface="Calibri"/>
              </a:rPr>
              <a:t>с глубиной, которая уже есть в буфере глубины</a:t>
            </a:r>
          </a:p>
          <a:p>
            <a:r>
              <a:rPr lang="ru-RU" sz="2400" dirty="0">
                <a:cs typeface="Calibri"/>
              </a:rPr>
              <a:t>Если тест пройден (</a:t>
            </a:r>
            <a:r>
              <a:rPr lang="en-US" sz="2400" dirty="0">
                <a:cs typeface="Calibri"/>
              </a:rPr>
              <a:t>z </a:t>
            </a:r>
            <a:r>
              <a:rPr lang="ru-RU" sz="2400" dirty="0">
                <a:cs typeface="Calibri"/>
              </a:rPr>
              <a:t>пикселя меньше, чем значение из буфера глубины, то есть он ближе, чем предыдущий, нарисованный на этом же месте), то обновляем сам пиксель в </a:t>
            </a:r>
            <a:r>
              <a:rPr lang="en-US" sz="2400" dirty="0">
                <a:cs typeface="Calibri"/>
              </a:rPr>
              <a:t>render target </a:t>
            </a:r>
            <a:r>
              <a:rPr lang="ru-RU" sz="2400" dirty="0">
                <a:cs typeface="Calibri"/>
              </a:rPr>
              <a:t>и значение в буфере глубины</a:t>
            </a:r>
          </a:p>
          <a:p>
            <a:r>
              <a:rPr lang="ru-RU" sz="2400" dirty="0">
                <a:cs typeface="Calibri"/>
              </a:rPr>
              <a:t>Если тест не пройден – ничего не делаем, пиксель не рисуем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31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Отрисовка сцены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D3D12_CONSTANT_BUFFER_VIEW_DESC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BufferLocation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m_pDynamicBuffer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GetBuffer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GetGPUVirtualAddress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allocStartOffset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SizeInBytes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alignedSize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SetPipelineState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pPSO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SetGraphicsRootSignature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pRootSignature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SetGraphicsRootDescriptorTable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currentCommonTableStart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SetGraphicsRootConstantBufferView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SetGraphicsRootDescriptorTable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(2,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texturesTableStart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kumimoji="0" lang="en-US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508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Отрисовка сцены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…        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IASetPrimitiveTopology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D3D_PRIMITIVE_TOPOLOGY_TRIANGLELIST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IASetVertexBuffers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 1,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vertexBufferView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IASetIndexBuffer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indexBufferView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DrawIndexedInstanced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geometry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indexCount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1, 0, 0, 0);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()-&gt;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TransitResourceState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pCommandList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pBackBuffer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D3D12_RESOURCE_STATE_RENDER_TARGET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D3D12_RESOURCE_STATE_PRESENT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911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Запускаем!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306C54-212F-C8F1-3027-2AF16DF36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17" y="1905574"/>
            <a:ext cx="6782966" cy="41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01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Чтобы нарисовать сцену в </a:t>
            </a:r>
            <a:r>
              <a:rPr lang="en-US" sz="2000" dirty="0">
                <a:cs typeface="Calibri"/>
              </a:rPr>
              <a:t>3D </a:t>
            </a:r>
            <a:r>
              <a:rPr lang="ru-RU" sz="2000" dirty="0">
                <a:cs typeface="Calibri"/>
              </a:rPr>
              <a:t>пространстве, нам требуются</a:t>
            </a:r>
            <a:r>
              <a:rPr lang="en-US" sz="2000" dirty="0">
                <a:cs typeface="Calibri"/>
              </a:rPr>
              <a:t>: </a:t>
            </a:r>
            <a:r>
              <a:rPr lang="ru-RU" sz="2000" dirty="0">
                <a:cs typeface="Calibri"/>
              </a:rPr>
              <a:t>буфер глубины, камера, геометрия самой сцены, текстуры для нее</a:t>
            </a:r>
          </a:p>
          <a:p>
            <a:r>
              <a:rPr lang="ru-RU" sz="2000" dirty="0">
                <a:cs typeface="Calibri"/>
              </a:rPr>
              <a:t>Для передачи ресурсов в шейдер используется </a:t>
            </a:r>
            <a:r>
              <a:rPr lang="en-US" sz="2000" dirty="0">
                <a:cs typeface="Calibri"/>
              </a:rPr>
              <a:t>root signature</a:t>
            </a:r>
          </a:p>
          <a:p>
            <a:r>
              <a:rPr lang="ru-RU" sz="2000" dirty="0">
                <a:cs typeface="Calibri"/>
              </a:rPr>
              <a:t>Сложная концепция, но она гораздо проще для драйвера </a:t>
            </a:r>
            <a:r>
              <a:rPr lang="en-US" sz="2000" dirty="0">
                <a:cs typeface="Calibri"/>
              </a:rPr>
              <a:t>GPU </a:t>
            </a:r>
            <a:r>
              <a:rPr lang="ru-RU" sz="2000" dirty="0">
                <a:cs typeface="Calibri"/>
              </a:rPr>
              <a:t>и самого</a:t>
            </a:r>
            <a:r>
              <a:rPr lang="en-US" sz="2000" dirty="0">
                <a:cs typeface="Calibri"/>
              </a:rPr>
              <a:t> GPU </a:t>
            </a:r>
            <a:r>
              <a:rPr lang="ru-RU" sz="2000" dirty="0">
                <a:cs typeface="Calibri"/>
              </a:rPr>
              <a:t>для обработки</a:t>
            </a:r>
          </a:p>
          <a:p>
            <a:r>
              <a:rPr lang="ru-RU" sz="2000" dirty="0">
                <a:cs typeface="Calibri"/>
              </a:rPr>
              <a:t>Плюс удобнее для сцены, если говорим про графику для игр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74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  <a:hlinkClick r:id="rId3"/>
              </a:rPr>
              <a:t>Microsoft, "Root signature limitations“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  <a:hlinkClick r:id="rId4"/>
              </a:rPr>
              <a:t>DX12Tutorial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42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ru-RU" sz="4800" dirty="0">
                <a:ea typeface="+mj-lt"/>
                <a:cs typeface="+mj-lt"/>
              </a:rPr>
              <a:t>Приложение. Про матрицы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38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Некоторые разработчики при встрече с матрицами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7A602C-4EA1-D4A5-B350-DEEFB7EC5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016" y="1848255"/>
            <a:ext cx="5093895" cy="44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67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Крутые разработчики при встрече с матрицами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7A602C-4EA1-D4A5-B350-DEEFB7EC5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3010" y="1848255"/>
            <a:ext cx="4527906" cy="44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11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Локальная система координат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7A602C-4EA1-D4A5-B350-DEEFB7EC5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6493" y="1848255"/>
            <a:ext cx="4500941" cy="44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37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Перевод </a:t>
            </a:r>
            <a:r>
              <a:rPr lang="ru-RU" b="1" dirty="0"/>
              <a:t>из</a:t>
            </a:r>
            <a:r>
              <a:rPr lang="ru-RU" dirty="0"/>
              <a:t> локальной системы координат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12918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+(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1291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1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Буфер глубины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Часто можно определить, еще до вызова пиксельного шейдера – </a:t>
            </a:r>
            <a:r>
              <a:rPr lang="en-US" sz="2400" dirty="0">
                <a:cs typeface="Calibri"/>
              </a:rPr>
              <a:t>early z test</a:t>
            </a:r>
            <a:r>
              <a:rPr lang="ru-RU" sz="2400" dirty="0">
                <a:cs typeface="Calibri"/>
              </a:rPr>
              <a:t>. Не работает, если использовали </a:t>
            </a:r>
            <a:r>
              <a:rPr lang="en-US" sz="2400" dirty="0">
                <a:cs typeface="Calibri"/>
              </a:rPr>
              <a:t>discard </a:t>
            </a:r>
            <a:r>
              <a:rPr lang="ru-RU" sz="2400" dirty="0">
                <a:cs typeface="Calibri"/>
              </a:rPr>
              <a:t>в пиксельном шейдере</a:t>
            </a:r>
          </a:p>
          <a:p>
            <a:r>
              <a:rPr lang="ru-RU" sz="2400" dirty="0">
                <a:cs typeface="Calibri"/>
              </a:rPr>
              <a:t>Должен быть такого же размера, как </a:t>
            </a:r>
            <a:r>
              <a:rPr lang="en-US" sz="2400" dirty="0">
                <a:cs typeface="Calibri"/>
              </a:rPr>
              <a:t>render target (</a:t>
            </a:r>
            <a:r>
              <a:rPr lang="ru-RU" sz="2400" dirty="0">
                <a:cs typeface="Calibri"/>
              </a:rPr>
              <a:t>то есть, мы должны пересоздать при изменении размера окна</a:t>
            </a:r>
            <a:r>
              <a:rPr lang="en-US" sz="2400" dirty="0">
                <a:cs typeface="Calibri"/>
              </a:rPr>
              <a:t>)</a:t>
            </a:r>
            <a:endParaRPr lang="ru-RU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Нужен только один, поскольку его мы не показываем пользователю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51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Перевод </a:t>
            </a:r>
            <a:r>
              <a:rPr lang="ru-RU" b="1" dirty="0"/>
              <a:t>в</a:t>
            </a:r>
            <a:r>
              <a:rPr lang="ru-RU" dirty="0"/>
              <a:t> локальную систему координат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12918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𝑔𝑙𝑜𝑏𝑎𝑙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𝑙𝑜𝑐𝑎𝑙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𝑔𝑙𝑜𝑏𝑎𝑙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𝑙𝑜𝑐𝑎𝑙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𝑔𝑙𝑜𝑏𝑎𝑙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𝑙𝑜𝑐𝑎𝑙</m:t>
                        </m:r>
                      </m:sub>
                    </m:sSub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𝑙𝑜𝑐𝑎𝑙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𝑔𝑙𝑜𝑏𝑎𝑙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129188"/>
              </a:xfrm>
              <a:blipFill>
                <a:blip r:embed="rId3"/>
                <a:stretch>
                  <a:fillRect l="-586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18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Что лучше, строки или столбцы?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Если матрица состоит из строк значений (</a:t>
            </a:r>
            <a:r>
              <a:rPr lang="en-US" sz="2000" dirty="0">
                <a:cs typeface="Calibri"/>
              </a:rPr>
              <a:t>row majority</a:t>
            </a:r>
            <a:r>
              <a:rPr lang="ru-RU" sz="2000" dirty="0">
                <a:cs typeface="Calibri"/>
              </a:rPr>
              <a:t>), то вектор – тоже строка и умножаем в порядке: вектор на матрицу</a:t>
            </a:r>
          </a:p>
          <a:p>
            <a:r>
              <a:rPr lang="ru-RU" sz="2000" dirty="0">
                <a:cs typeface="Calibri"/>
              </a:rPr>
              <a:t>Матрицу локальной системы координат собираем из строчек: вектор </a:t>
            </a:r>
            <a:r>
              <a:rPr lang="en-US" sz="2000" i="1" dirty="0">
                <a:cs typeface="Calibri"/>
              </a:rPr>
              <a:t>X</a:t>
            </a:r>
            <a:r>
              <a:rPr lang="ru-RU" sz="2000" dirty="0">
                <a:cs typeface="Calibri"/>
              </a:rPr>
              <a:t>, вектор </a:t>
            </a:r>
            <a:r>
              <a:rPr lang="en-US" sz="2000" i="1" dirty="0">
                <a:cs typeface="Calibri"/>
              </a:rPr>
              <a:t>Y</a:t>
            </a:r>
            <a:r>
              <a:rPr lang="ru-RU" sz="2000" dirty="0">
                <a:cs typeface="Calibri"/>
              </a:rPr>
              <a:t>, вектор </a:t>
            </a:r>
            <a:r>
              <a:rPr lang="en-US" sz="2000" i="1" dirty="0">
                <a:cs typeface="Calibri"/>
              </a:rPr>
              <a:t>Z</a:t>
            </a:r>
            <a:r>
              <a:rPr lang="ru-RU" sz="2000" dirty="0">
                <a:cs typeface="Calibri"/>
              </a:rPr>
              <a:t>, вектор начала системы координат</a:t>
            </a:r>
          </a:p>
          <a:p>
            <a:r>
              <a:rPr lang="ru-RU" sz="2000" dirty="0">
                <a:cs typeface="Calibri"/>
              </a:rPr>
              <a:t>Если матрица состоит из столбцов значений (</a:t>
            </a:r>
            <a:r>
              <a:rPr lang="en-US" sz="2000" dirty="0">
                <a:cs typeface="Calibri"/>
              </a:rPr>
              <a:t>column majority</a:t>
            </a:r>
            <a:r>
              <a:rPr lang="ru-RU" sz="2000" dirty="0">
                <a:cs typeface="Calibri"/>
              </a:rPr>
              <a:t>), то вектор – тоже столбец и умножаем в порядке: матрица на вектор</a:t>
            </a:r>
          </a:p>
          <a:p>
            <a:r>
              <a:rPr lang="ru-RU" sz="2000" dirty="0">
                <a:cs typeface="Calibri"/>
              </a:rPr>
              <a:t>Матрицу локальной системы координат собираем из столбцов: вектор </a:t>
            </a:r>
            <a:r>
              <a:rPr lang="en-US" sz="2000" i="1" dirty="0">
                <a:cs typeface="Calibri"/>
              </a:rPr>
              <a:t>X</a:t>
            </a:r>
            <a:r>
              <a:rPr lang="ru-RU" sz="2000" dirty="0">
                <a:cs typeface="Calibri"/>
              </a:rPr>
              <a:t>, вектор </a:t>
            </a:r>
            <a:r>
              <a:rPr lang="en-US" sz="2000" i="1" dirty="0">
                <a:cs typeface="Calibri"/>
              </a:rPr>
              <a:t>Y</a:t>
            </a:r>
            <a:r>
              <a:rPr lang="ru-RU" sz="2000" dirty="0">
                <a:cs typeface="Calibri"/>
              </a:rPr>
              <a:t>, вектор </a:t>
            </a:r>
            <a:r>
              <a:rPr lang="en-US" sz="2000" i="1" dirty="0">
                <a:cs typeface="Calibri"/>
              </a:rPr>
              <a:t>Z</a:t>
            </a:r>
            <a:r>
              <a:rPr lang="ru-RU" sz="2000" dirty="0">
                <a:cs typeface="Calibri"/>
              </a:rPr>
              <a:t>, вектор начала системы координат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8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Что лучше, строки или столбцы?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Последовательность при нескольких умножениях всегда: сначала то, что ближе к вектору</a:t>
            </a:r>
          </a:p>
          <a:p>
            <a:r>
              <a:rPr lang="ru-RU" sz="2000" dirty="0">
                <a:cs typeface="Calibri"/>
              </a:rPr>
              <a:t>То есть, слева направо, если </a:t>
            </a:r>
            <a:r>
              <a:rPr lang="en-US" sz="2000" dirty="0">
                <a:cs typeface="Calibri"/>
              </a:rPr>
              <a:t>row majority</a:t>
            </a:r>
          </a:p>
          <a:p>
            <a:r>
              <a:rPr lang="ru-RU" sz="2000" dirty="0">
                <a:cs typeface="Calibri"/>
              </a:rPr>
              <a:t>Справа налево, если </a:t>
            </a:r>
            <a:r>
              <a:rPr lang="en-US" sz="2000" dirty="0">
                <a:cs typeface="Calibri"/>
              </a:rPr>
              <a:t>column majority</a:t>
            </a:r>
          </a:p>
          <a:p>
            <a:r>
              <a:rPr lang="en-US" sz="2000" dirty="0">
                <a:cs typeface="Calibri"/>
              </a:rPr>
              <a:t>DirectX 11, DirectX 12 – column majority </a:t>
            </a:r>
            <a:r>
              <a:rPr lang="ru-RU" sz="2000" dirty="0">
                <a:cs typeface="Calibri"/>
              </a:rPr>
              <a:t>по умолчанию</a:t>
            </a:r>
          </a:p>
          <a:p>
            <a:r>
              <a:rPr lang="en-US" sz="2000" dirty="0" err="1">
                <a:cs typeface="Calibri"/>
              </a:rPr>
              <a:t>DirectXMath</a:t>
            </a:r>
            <a:r>
              <a:rPr lang="en-US" sz="2000" dirty="0">
                <a:cs typeface="Calibri"/>
              </a:rPr>
              <a:t> – row majority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09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Камера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Не существует – абстракция, нужная, чтобы задать матрицу </a:t>
            </a:r>
            <a:r>
              <a:rPr lang="en-US" sz="2000" dirty="0">
                <a:cs typeface="Calibri"/>
              </a:rPr>
              <a:t>view (</a:t>
            </a:r>
            <a:r>
              <a:rPr lang="ru-RU" sz="2000" dirty="0">
                <a:cs typeface="Calibri"/>
              </a:rPr>
              <a:t>откуда смотрим</a:t>
            </a:r>
            <a:r>
              <a:rPr lang="en-US" sz="2000" dirty="0">
                <a:cs typeface="Calibri"/>
              </a:rPr>
              <a:t>)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Матрица системы координат камеры</a:t>
            </a:r>
          </a:p>
          <a:p>
            <a:pPr lvl="1"/>
            <a:r>
              <a:rPr lang="ru-RU" sz="1600" dirty="0">
                <a:cs typeface="Calibri"/>
              </a:rPr>
              <a:t>Направление вправо от положения камеры</a:t>
            </a:r>
          </a:p>
          <a:p>
            <a:pPr lvl="1"/>
            <a:r>
              <a:rPr lang="ru-RU" sz="1600" dirty="0">
                <a:cs typeface="Calibri"/>
              </a:rPr>
              <a:t>Направление вверх от положения камеры</a:t>
            </a:r>
          </a:p>
          <a:p>
            <a:pPr lvl="1"/>
            <a:r>
              <a:rPr lang="ru-RU" sz="1600" dirty="0">
                <a:cs typeface="Calibri"/>
              </a:rPr>
              <a:t>Направление взгляда камеры (вперед)</a:t>
            </a:r>
          </a:p>
          <a:p>
            <a:pPr lvl="1"/>
            <a:r>
              <a:rPr lang="ru-RU" sz="1600" dirty="0">
                <a:cs typeface="Calibri"/>
              </a:rPr>
              <a:t>Положение камеры</a:t>
            </a:r>
          </a:p>
          <a:p>
            <a:r>
              <a:rPr lang="ru-RU" sz="2000" dirty="0">
                <a:cs typeface="Calibri"/>
              </a:rPr>
              <a:t>Если обратить эту матрицу – получим матрицу </a:t>
            </a:r>
            <a:r>
              <a:rPr lang="en-US" sz="2000" dirty="0">
                <a:cs typeface="Calibri"/>
              </a:rPr>
              <a:t>view</a:t>
            </a:r>
            <a:r>
              <a:rPr lang="ru-RU" sz="2000" dirty="0">
                <a:cs typeface="Calibri"/>
              </a:rPr>
              <a:t>, для перевода из глобальной системы координат в систему координат камеры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3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Композиция матриц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Применяем последовательно, в порядке применения со слайда </a:t>
            </a:r>
            <a:r>
              <a:rPr lang="ru-RU" sz="2000" dirty="0">
                <a:cs typeface="Calibri"/>
                <a:hlinkClick r:id="rId3" action="ppaction://hlinksldjump"/>
              </a:rPr>
              <a:t>Что лучше, строки или столбцы?</a:t>
            </a:r>
            <a:endParaRPr lang="ru-RU" sz="2000" dirty="0">
              <a:cs typeface="Calibri"/>
            </a:endParaRPr>
          </a:p>
          <a:p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m_geometries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trans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offset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Сначала подвинуть, потом повернуть (вращение по большой дуге)</a:t>
            </a:r>
          </a:p>
          <a:p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m_geometries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trans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rotation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 *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offset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Сначала повернуть, потом подвинуть (вращение вокруг сдвинутого центра)</a:t>
            </a:r>
          </a:p>
          <a:p>
            <a:r>
              <a:rPr lang="ru-RU" sz="2000" dirty="0">
                <a:cs typeface="Calibri"/>
              </a:rPr>
              <a:t>Если </a:t>
            </a:r>
            <a:r>
              <a:rPr lang="en-US" sz="2000" b="1" dirty="0">
                <a:cs typeface="Calibri"/>
              </a:rPr>
              <a:t>row major</a:t>
            </a:r>
            <a:r>
              <a:rPr lang="en-US" sz="2000" dirty="0">
                <a:cs typeface="Calibri"/>
              </a:rPr>
              <a:t>!</a:t>
            </a:r>
          </a:p>
          <a:p>
            <a:r>
              <a:rPr lang="ru-RU" sz="2000" dirty="0">
                <a:cs typeface="Calibri"/>
              </a:rPr>
              <a:t>При транспонировании </a:t>
            </a:r>
            <a:r>
              <a:rPr lang="ru-RU" sz="2000" b="1" dirty="0">
                <a:cs typeface="Calibri"/>
              </a:rPr>
              <a:t>порядок меняется на противоположный</a:t>
            </a:r>
          </a:p>
          <a:p>
            <a:r>
              <a:rPr lang="ru-RU" sz="2000" dirty="0">
                <a:cs typeface="Calibri"/>
              </a:rPr>
              <a:t>То есть, если передать </a:t>
            </a:r>
            <a:r>
              <a:rPr lang="en-US" sz="2000" dirty="0">
                <a:cs typeface="Calibri"/>
              </a:rPr>
              <a:t>row major </a:t>
            </a:r>
            <a:r>
              <a:rPr lang="ru-RU" sz="2000" dirty="0">
                <a:cs typeface="Calibri"/>
              </a:rPr>
              <a:t>матрицу в </a:t>
            </a:r>
            <a:r>
              <a:rPr lang="en-US" sz="2000" dirty="0">
                <a:cs typeface="Calibri"/>
              </a:rPr>
              <a:t>column major </a:t>
            </a:r>
            <a:r>
              <a:rPr lang="ru-RU" sz="2000" dirty="0">
                <a:cs typeface="Calibri"/>
              </a:rPr>
              <a:t>шейдер, надо только применить ее к вектору с нужной стороны, саму матрицу трогать не надо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389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Матрица проекции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787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/>
              <a:t>Надо </a:t>
            </a:r>
            <a:r>
              <a:rPr lang="ru-RU" sz="2000"/>
              <a:t>найти точку, </a:t>
            </a:r>
            <a:r>
              <a:rPr lang="ru-RU" sz="2000" dirty="0"/>
              <a:t>спроецированную на плоскость </a:t>
            </a:r>
            <a:r>
              <a:rPr lang="en-US" sz="2000" dirty="0"/>
              <a:t>near</a:t>
            </a:r>
            <a:r>
              <a:rPr lang="ru-RU" sz="2000" dirty="0"/>
              <a:t> (</a:t>
            </a:r>
            <a:r>
              <a:rPr lang="en-US" sz="2000" dirty="0"/>
              <a:t>A’</a:t>
            </a:r>
            <a:r>
              <a:rPr lang="ru-RU" sz="2000" dirty="0"/>
              <a:t>)</a:t>
            </a:r>
            <a:endParaRPr lang="en-US" sz="2000" dirty="0"/>
          </a:p>
          <a:p>
            <a:r>
              <a:rPr lang="ru-RU" sz="2000" dirty="0"/>
              <a:t>Треугольники </a:t>
            </a:r>
            <a:r>
              <a:rPr lang="en-US" sz="2000" dirty="0"/>
              <a:t>ABC </a:t>
            </a:r>
            <a:r>
              <a:rPr lang="ru-RU" sz="2000" dirty="0"/>
              <a:t>и </a:t>
            </a:r>
            <a:r>
              <a:rPr lang="en-US" sz="2000" dirty="0"/>
              <a:t>A’B’C - </a:t>
            </a:r>
            <a:r>
              <a:rPr lang="ru-RU" sz="2000" dirty="0"/>
              <a:t>подобны</a:t>
            </a:r>
          </a:p>
          <a:p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59FCB2-9A72-70EB-1246-80609039C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96" y="2947987"/>
            <a:ext cx="3635807" cy="33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96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Пересчет </a:t>
            </a:r>
            <a:r>
              <a:rPr lang="en-US" dirty="0"/>
              <a:t>X (</a:t>
            </a:r>
            <a:r>
              <a:rPr lang="ru-RU" dirty="0"/>
              <a:t>или </a:t>
            </a:r>
            <a:r>
              <a:rPr lang="en-US" dirty="0"/>
              <a:t>Y)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ru-RU" dirty="0"/>
                  <a:t>Нормализуем, чтобы попасть в </a:t>
                </a:r>
                <a:r>
                  <a:rPr lang="en-US" dirty="0"/>
                  <a:t>[-1,1]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𝑤𝑖𝑑𝑡h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den>
                    </m:f>
                  </m:oMath>
                </a14:m>
                <a:r>
                  <a:rPr lang="ru-RU" b="0" dirty="0"/>
                  <a:t>, для </a:t>
                </a:r>
                <a:r>
                  <a:rPr lang="en-US" b="0" dirty="0"/>
                  <a:t>x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</m:den>
                    </m:f>
                  </m:oMath>
                </a14:m>
                <a:r>
                  <a:rPr lang="ru-RU" b="0" dirty="0"/>
                  <a:t>, для </a:t>
                </a:r>
                <a:r>
                  <a:rPr lang="en-US" dirty="0"/>
                  <a:t>y</a:t>
                </a:r>
                <a:endParaRPr lang="en-US" b="0" dirty="0"/>
              </a:p>
              <a:p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  <a:blipFill>
                <a:blip r:embed="rId3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47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Пересчет</a:t>
            </a:r>
            <a:r>
              <a:rPr lang="en-US" dirty="0"/>
              <a:t> Z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400" dirty="0"/>
                  <a:t>Z </a:t>
                </a:r>
                <a:r>
                  <a:rPr lang="ru-RU" sz="2400" dirty="0"/>
                  <a:t>нужно нормализовать (перевести из отрезка </a:t>
                </a:r>
                <a:r>
                  <a:rPr lang="en-US" sz="2400" dirty="0"/>
                  <a:t>[near, far] </a:t>
                </a:r>
                <a:r>
                  <a:rPr lang="ru-RU" sz="2400" dirty="0"/>
                  <a:t>в отрезок </a:t>
                </a:r>
                <a:r>
                  <a:rPr lang="en-US" sz="2400" dirty="0"/>
                  <a:t>[0,1]</a:t>
                </a:r>
                <a:r>
                  <a:rPr lang="ru-RU" sz="2400" dirty="0"/>
                  <a:t>)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den>
                    </m:f>
                  </m:oMath>
                </a14:m>
                <a:r>
                  <a:rPr lang="ru-RU" sz="2400" dirty="0"/>
                  <a:t>, но надо еще поделить на </a:t>
                </a:r>
                <a:r>
                  <a:rPr lang="en-US" sz="2400" dirty="0"/>
                  <a:t>z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𝑓𝑎𝑟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</m:den>
                    </m:f>
                  </m:oMath>
                </a14:m>
                <a:r>
                  <a:rPr lang="ru-RU" sz="2400" dirty="0"/>
                  <a:t>, если </a:t>
                </a:r>
                <a:r>
                  <a:rPr lang="en-US" sz="2400" dirty="0"/>
                  <a:t>z</a:t>
                </a:r>
                <a:r>
                  <a:rPr lang="ru-RU" sz="2400" dirty="0"/>
                  <a:t>=</a:t>
                </a:r>
                <a:r>
                  <a:rPr lang="en-US" sz="2400" dirty="0"/>
                  <a:t>far</a:t>
                </a:r>
                <a:endParaRPr lang="ru-RU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𝑓𝑎𝑟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/>
                  <a:t>, если </a:t>
                </a:r>
                <a:r>
                  <a:rPr lang="en-US" sz="2400" dirty="0"/>
                  <a:t>z</a:t>
                </a:r>
                <a:r>
                  <a:rPr lang="ru-RU" sz="2400" dirty="0"/>
                  <a:t>=</a:t>
                </a:r>
                <a:r>
                  <a:rPr lang="en-US" sz="2400" dirty="0"/>
                  <a:t>near</a:t>
                </a:r>
              </a:p>
              <a:p>
                <a:r>
                  <a:rPr lang="ru-RU" sz="2400" dirty="0"/>
                  <a:t>Финальная формула для </a:t>
                </a:r>
                <a:r>
                  <a:rPr lang="en-US" sz="2400" dirty="0"/>
                  <a:t>z</a:t>
                </a:r>
                <a:r>
                  <a:rPr lang="ru-RU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𝑓𝑎𝑟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  <a:blipFill>
                <a:blip r:embed="rId3"/>
                <a:stretch>
                  <a:fillRect l="-846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08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Матрица проекции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𝑤𝑖𝑑𝑡h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h𝑒𝑖𝑔h𝑡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  <a:blipFill>
                <a:blip r:embed="rId3"/>
                <a:stretch>
                  <a:fillRect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45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Матрица проекции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tg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𝑓𝑜𝑣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tg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𝑓𝑜𝑣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𝑎𝑠𝑝𝑒𝑐𝑡𝑅𝑎𝑡𝑖𝑜𝐻𝑑𝑖𝑣𝑊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  <a:blipFill>
                <a:blip r:embed="rId3"/>
                <a:stretch>
                  <a:fillRect t="-2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46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буфера глубины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D3D12MA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ALLOCATION_DESC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allocDesc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allocDesc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HeapType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D3D12_HEAP_TYPE_DEFAULT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CustomPool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allocDesc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ExtraHeapFlags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D3D12_HEAP_FLAG_NONE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it-IT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allocDesc</a:t>
            </a:r>
            <a:r>
              <a:rPr lang="it-IT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it-IT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Flags</a:t>
            </a:r>
            <a:r>
              <a:rPr lang="it-IT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D3D12MA</a:t>
            </a:r>
            <a:r>
              <a:rPr lang="it-IT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it-IT" sz="1800" i="0" dirty="0">
                <a:solidFill>
                  <a:srgbClr val="2F4F4F"/>
                </a:solidFill>
                <a:latin typeface="Consolas" panose="020B0609020204030204" pitchFamily="49" charset="0"/>
              </a:rPr>
              <a:t>ALLOCATION_FLAG_NONE</a:t>
            </a:r>
            <a:r>
              <a:rPr lang="it-IT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8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D3D12_CLEAR_VALUE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80"/>
                </a:solidFill>
                <a:latin typeface="Consolas" panose="020B0609020204030204" pitchFamily="49" charset="0"/>
              </a:rPr>
              <a:t>o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ptimizedClearValue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optimizedClearValue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DXGI_FORMAT_D24_UNORM_S8_UINT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optimizedClearValue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DepthStencil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1.0f;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optimizedClearValue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DepthStencil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Stencil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550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Отладка матриц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Если матрица непонятная, упростите ее</a:t>
            </a:r>
          </a:p>
          <a:p>
            <a:r>
              <a:rPr lang="ru-RU" sz="2000" dirty="0">
                <a:cs typeface="Calibri"/>
              </a:rPr>
              <a:t>Если </a:t>
            </a:r>
            <a:r>
              <a:rPr lang="en-US" sz="2000" i="1" dirty="0">
                <a:cs typeface="Calibri"/>
              </a:rPr>
              <a:t>VP</a:t>
            </a:r>
            <a:r>
              <a:rPr lang="en-US" sz="2000" dirty="0">
                <a:cs typeface="Calibri"/>
              </a:rPr>
              <a:t> – </a:t>
            </a:r>
            <a:r>
              <a:rPr lang="ru-RU" sz="2000" dirty="0">
                <a:cs typeface="Calibri"/>
              </a:rPr>
              <a:t>разделите на </a:t>
            </a:r>
            <a:r>
              <a:rPr lang="en-US" sz="2000" i="1" dirty="0">
                <a:cs typeface="Calibri"/>
              </a:rPr>
              <a:t>V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и </a:t>
            </a:r>
            <a:r>
              <a:rPr lang="en-US" sz="2000" i="1" dirty="0">
                <a:cs typeface="Calibri"/>
              </a:rPr>
              <a:t>P</a:t>
            </a:r>
          </a:p>
          <a:p>
            <a:r>
              <a:rPr lang="en-US" sz="2000" i="1" dirty="0">
                <a:cs typeface="Calibri"/>
              </a:rPr>
              <a:t>P</a:t>
            </a:r>
            <a:r>
              <a:rPr lang="en-US" sz="2000" dirty="0">
                <a:cs typeface="Calibri"/>
              </a:rPr>
              <a:t> – </a:t>
            </a:r>
            <a:r>
              <a:rPr lang="ru-RU" sz="2000" dirty="0">
                <a:cs typeface="Calibri"/>
              </a:rPr>
              <a:t>легко проверить</a:t>
            </a:r>
          </a:p>
          <a:p>
            <a:r>
              <a:rPr lang="en-US" sz="2000" i="1" dirty="0">
                <a:cs typeface="Calibri"/>
              </a:rPr>
              <a:t>V</a:t>
            </a:r>
            <a:r>
              <a:rPr lang="en-US" sz="2000" dirty="0">
                <a:cs typeface="Calibri"/>
              </a:rPr>
              <a:t> – </a:t>
            </a:r>
            <a:r>
              <a:rPr lang="ru-RU" sz="2000" dirty="0">
                <a:cs typeface="Calibri"/>
              </a:rPr>
              <a:t>можно обратить, а потом легко проверить</a:t>
            </a:r>
          </a:p>
          <a:p>
            <a:r>
              <a:rPr lang="ru-RU" sz="2000" dirty="0">
                <a:cs typeface="Calibri"/>
              </a:rPr>
              <a:t>Умножение – легко проверить с калькулятором</a:t>
            </a:r>
          </a:p>
          <a:p>
            <a:r>
              <a:rPr lang="ru-RU" sz="2000" dirty="0">
                <a:cs typeface="Calibri"/>
              </a:rPr>
              <a:t>Обращение – умножить обратную на оригинальную, должна получиться единичная</a:t>
            </a:r>
          </a:p>
          <a:p>
            <a:r>
              <a:rPr lang="ru-RU" sz="2000" dirty="0">
                <a:cs typeface="Calibri"/>
              </a:rPr>
              <a:t>Локальные – упрощайте: поворот вокруг оси </a:t>
            </a:r>
            <a:r>
              <a:rPr lang="en-US" sz="2000" i="1" dirty="0">
                <a:cs typeface="Calibri"/>
              </a:rPr>
              <a:t>X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или сдвиг на (1</a:t>
            </a:r>
            <a:r>
              <a:rPr lang="en-US" sz="2000" dirty="0">
                <a:cs typeface="Calibri"/>
              </a:rPr>
              <a:t>,0,0</a:t>
            </a:r>
            <a:r>
              <a:rPr lang="ru-RU" sz="2000" dirty="0">
                <a:cs typeface="Calibri"/>
              </a:rPr>
              <a:t>)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легко проверить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83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Отладка матриц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Если геометрию «</a:t>
            </a:r>
            <a:r>
              <a:rPr lang="ru-RU" sz="2000" dirty="0" err="1">
                <a:cs typeface="Calibri"/>
              </a:rPr>
              <a:t>расколбасило</a:t>
            </a:r>
            <a:r>
              <a:rPr lang="ru-RU" sz="2000" dirty="0">
                <a:cs typeface="Calibri"/>
              </a:rPr>
              <a:t>» - проверьте </a:t>
            </a:r>
            <a:r>
              <a:rPr lang="en-US" sz="2000" dirty="0">
                <a:cs typeface="Calibri"/>
              </a:rPr>
              <a:t>majority</a:t>
            </a:r>
          </a:p>
          <a:p>
            <a:r>
              <a:rPr lang="ru-RU" sz="2000" dirty="0">
                <a:cs typeface="Calibri"/>
              </a:rPr>
              <a:t>Матрица для перевода в локальную систему – список из векторов системы координат</a:t>
            </a:r>
          </a:p>
          <a:p>
            <a:r>
              <a:rPr lang="ru-RU" sz="2000" dirty="0">
                <a:cs typeface="Calibri"/>
              </a:rPr>
              <a:t>Матрица для перевода из локальной системы – обратная к ней</a:t>
            </a:r>
          </a:p>
          <a:p>
            <a:r>
              <a:rPr lang="ru-RU" sz="2000" dirty="0">
                <a:cs typeface="Calibri"/>
              </a:rPr>
              <a:t>Если матрица из строк, вектор – строка, умножаем на матрицу справа</a:t>
            </a:r>
          </a:p>
          <a:p>
            <a:r>
              <a:rPr lang="ru-RU" sz="2000" dirty="0">
                <a:cs typeface="Calibri"/>
              </a:rPr>
              <a:t>Если матрица из столбцов, вектор – столбец, умножаем на матрицу слева</a:t>
            </a:r>
          </a:p>
          <a:p>
            <a:r>
              <a:rPr lang="ru-RU" sz="2000" dirty="0">
                <a:cs typeface="Calibri"/>
              </a:rPr>
              <a:t>Матрица </a:t>
            </a:r>
            <a:r>
              <a:rPr lang="en-US" sz="2000" i="1" dirty="0">
                <a:cs typeface="Calibri"/>
              </a:rPr>
              <a:t>view</a:t>
            </a:r>
            <a:r>
              <a:rPr lang="en-US" sz="2000" dirty="0">
                <a:cs typeface="Calibri"/>
              </a:rPr>
              <a:t> – </a:t>
            </a:r>
            <a:r>
              <a:rPr lang="ru-RU" sz="2000" dirty="0">
                <a:cs typeface="Calibri"/>
              </a:rPr>
              <a:t>матрица для перевода из глобальной системы координат в систему координат камеры</a:t>
            </a:r>
          </a:p>
          <a:p>
            <a:r>
              <a:rPr lang="ru-RU" sz="2000" dirty="0">
                <a:cs typeface="Calibri"/>
              </a:rPr>
              <a:t>Матрица </a:t>
            </a:r>
            <a:r>
              <a:rPr lang="en-US" sz="2000" i="1" dirty="0">
                <a:cs typeface="Calibri"/>
              </a:rPr>
              <a:t>projection</a:t>
            </a:r>
            <a:r>
              <a:rPr lang="en-US" sz="2000" dirty="0">
                <a:cs typeface="Calibri"/>
              </a:rPr>
              <a:t> – </a:t>
            </a:r>
            <a:r>
              <a:rPr lang="ru-RU" sz="2000" dirty="0">
                <a:cs typeface="Calibri"/>
              </a:rPr>
              <a:t>центральная проекция через подобные треугольники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6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буфера глубины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D3D12_RESOURCE_DESC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CD3DX12_RESOURCE_DESC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b="1" dirty="0">
                <a:solidFill>
                  <a:srgbClr val="880000"/>
                </a:solidFill>
                <a:latin typeface="Consolas" panose="020B0609020204030204" pitchFamily="49" charset="0"/>
              </a:rPr>
              <a:t>Tex2D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DXGI_FORMAT_D24_UNORM_S8_UINT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i="0" dirty="0">
                <a:solidFill>
                  <a:srgbClr val="880000"/>
                </a:solidFill>
                <a:latin typeface="Consolas" panose="020B0609020204030204" pitchFamily="49" charset="0"/>
              </a:rPr>
              <a:t>width, height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, 1, 0, 1, 0, </a:t>
            </a:r>
            <a:r>
              <a:rPr lang="en-US" sz="18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D3D12_RESOURCE_FLAG_ALLOW_DEPTH_STENCIL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ALLOCATION_DESC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HeapType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D3D12_HEAP_TYPE_DEFAULT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CustomPool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nullptr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ExtraHeapFlags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D3D12_HEAP_FLAG_NONE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Flags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D3D12MA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ALLOCATION_FLAG_NONE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lang="en-US" dirty="0" err="1">
                <a:solidFill>
                  <a:srgbClr val="000080"/>
                </a:solidFill>
                <a:latin typeface="Consolas" panose="020B0609020204030204" pitchFamily="49" charset="0"/>
              </a:rPr>
              <a:t>DepthBuffer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nullptr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ID3D12Resource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pDepthBufferResource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nullptr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00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D3D_CHECK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m_pGPUMemAllocator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8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CreateResource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(&amp;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&amp;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desc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2F4F4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D3D12_RESOURCE_STATE_DEPTH_WRITE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&amp;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optimizedClearValue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&amp;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lang="en-US" dirty="0" err="1">
                <a:solidFill>
                  <a:srgbClr val="000080"/>
                </a:solidFill>
                <a:latin typeface="Consolas" panose="020B0609020204030204" pitchFamily="49" charset="0"/>
              </a:rPr>
              <a:t>DepthBuffer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Allocation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__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uuidof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ID3D12Resource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),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**)&amp;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pDepthBufferResource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));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43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буфера глубины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164FF-0648-43D1-AF57-FD3BE36285A5}"/>
              </a:ext>
            </a:extLst>
          </p:cNvPr>
          <p:cNvSpPr txBox="1"/>
          <p:nvPr/>
        </p:nvSpPr>
        <p:spPr>
          <a:xfrm>
            <a:off x="1595864" y="2023784"/>
            <a:ext cx="1019599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D3D12_DESCRIPTOR_HEAP_DESC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dsvDesc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dsvDesc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NumDescriptors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dsvDesc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Type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D3D12_DESCRIPTOR_HEAP_TYPE_DSV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A000A0"/>
                </a:solidFill>
                <a:latin typeface="Consolas" panose="020B0609020204030204" pitchFamily="49" charset="0"/>
              </a:rPr>
              <a:t>D3D_CHECK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CreateDescriptorHeap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dsvDesc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uuidof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ID3D12DescriptorHeap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**)&amp;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m_pDSVHeap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sz="18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800" i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D3D12_DEPTH_STENCIL_VIEW_DESC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dsvView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dsvView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DXGI_FORMAT_D24_UNORM_S8_UINT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dsvView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ViewDimension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D3D12_DSV_DIMENSION_TEXTURE2D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a-DK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dsvView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a-DK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Flags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D3D12_DSV_FLAG_NONE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CreateDepthStencilView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m_depthBuffer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pResource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dsvView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m_pDSVHeap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GetCPUDescriptorHandleForHeapStart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46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Геометрия кубика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К каждой вершине кубика примыкают три грани</a:t>
            </a:r>
          </a:p>
          <a:p>
            <a:r>
              <a:rPr lang="ru-RU" sz="2400" dirty="0">
                <a:cs typeface="Calibri"/>
              </a:rPr>
              <a:t>Каждой грани нужны свои текстурные координаты</a:t>
            </a:r>
          </a:p>
          <a:p>
            <a:r>
              <a:rPr lang="ru-RU" sz="2400" dirty="0">
                <a:cs typeface="Calibri"/>
              </a:rPr>
              <a:t>Дублируем каждую вершину три раза</a:t>
            </a:r>
          </a:p>
          <a:p>
            <a:r>
              <a:rPr lang="ru-RU" sz="2400" dirty="0">
                <a:cs typeface="Calibri"/>
              </a:rPr>
              <a:t>Можно использовать свойство текстурного семплера </a:t>
            </a:r>
            <a:r>
              <a:rPr lang="en-US" sz="2400" dirty="0">
                <a:cs typeface="Calibri"/>
              </a:rPr>
              <a:t>wrap</a:t>
            </a:r>
            <a:r>
              <a:rPr lang="ru-RU" sz="2400" dirty="0">
                <a:cs typeface="Calibri"/>
              </a:rPr>
              <a:t>, чтобы уменьшить количество вершин</a:t>
            </a:r>
          </a:p>
          <a:p>
            <a:r>
              <a:rPr lang="ru-RU" sz="2400" dirty="0">
                <a:cs typeface="Calibri"/>
              </a:rPr>
              <a:t>Линии, по которым вершины дублируются из-за необходимости иметь несколько разных наборов текстурных координат, называются </a:t>
            </a:r>
            <a:r>
              <a:rPr lang="ru-RU" sz="2400" b="1" dirty="0">
                <a:cs typeface="Calibri"/>
              </a:rPr>
              <a:t>текстурными швами</a:t>
            </a:r>
            <a:endParaRPr lang="en-US" sz="2400" b="1" dirty="0">
              <a:cs typeface="Calibri"/>
            </a:endParaRPr>
          </a:p>
          <a:p>
            <a:r>
              <a:rPr lang="ru-RU" sz="2400" dirty="0">
                <a:cs typeface="Calibri"/>
              </a:rPr>
              <a:t>Сгенерировать геометрию кубика – задача для самостоятельного решения =)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84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19394</TotalTime>
  <Words>4520</Words>
  <Application>Microsoft Office PowerPoint</Application>
  <PresentationFormat>Широкоэкранный</PresentationFormat>
  <Paragraphs>673</Paragraphs>
  <Slides>61</Slides>
  <Notes>58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Consolas</vt:lpstr>
      <vt:lpstr>office theme</vt:lpstr>
      <vt:lpstr>Глава 15. DirectX 12, простая сцена</vt:lpstr>
      <vt:lpstr>Цель на сегодня</vt:lpstr>
      <vt:lpstr>Нам потребуются</vt:lpstr>
      <vt:lpstr>Буфер глубины</vt:lpstr>
      <vt:lpstr>Буфер глубины</vt:lpstr>
      <vt:lpstr>Создание буфера глубины</vt:lpstr>
      <vt:lpstr>Создание буфера глубины</vt:lpstr>
      <vt:lpstr>Создание буфера глубины</vt:lpstr>
      <vt:lpstr>Геометрия кубика</vt:lpstr>
      <vt:lpstr>Геометрия кубика (дублирование всех вершин)</vt:lpstr>
      <vt:lpstr>Геометрия кубика (использование wrap)</vt:lpstr>
      <vt:lpstr>Текстура</vt:lpstr>
      <vt:lpstr>Создание текстуры</vt:lpstr>
      <vt:lpstr>Копирование данных в текстуру</vt:lpstr>
      <vt:lpstr>Копирование данных в текстуру</vt:lpstr>
      <vt:lpstr>Копирование данных в текстуру</vt:lpstr>
      <vt:lpstr>Копирование данных в текстуру</vt:lpstr>
      <vt:lpstr>Размещение содержимого текстуры в памяти</vt:lpstr>
      <vt:lpstr>Шейдер с текстурой и пересчетом из 3D координат (1/2)</vt:lpstr>
      <vt:lpstr>Шейдер с текстурой и пересчетом из 3D координат (2/2)</vt:lpstr>
      <vt:lpstr>Подключение ресурсов к шейдеру</vt:lpstr>
      <vt:lpstr>Root Signature</vt:lpstr>
      <vt:lpstr>Root Signature, мотивация</vt:lpstr>
      <vt:lpstr>Root Signature, мотивация</vt:lpstr>
      <vt:lpstr>Подключение ресурсов к шейдеру</vt:lpstr>
      <vt:lpstr>Создание root signature</vt:lpstr>
      <vt:lpstr>Создание root signature</vt:lpstr>
      <vt:lpstr>Создание root signature</vt:lpstr>
      <vt:lpstr>Создание root signature</vt:lpstr>
      <vt:lpstr>Создание PSO</vt:lpstr>
      <vt:lpstr>Создание PSO</vt:lpstr>
      <vt:lpstr>Создание PSO</vt:lpstr>
      <vt:lpstr>Заполнение ресурсов</vt:lpstr>
      <vt:lpstr>Создание дескрипторов для ресурсов объекта</vt:lpstr>
      <vt:lpstr>Создание дескрипторов для ресурсов объекта</vt:lpstr>
      <vt:lpstr>Отрисовка сцены</vt:lpstr>
      <vt:lpstr>Отрисовка сцены</vt:lpstr>
      <vt:lpstr>Отрисовка сцены</vt:lpstr>
      <vt:lpstr>Отрисовка сцены</vt:lpstr>
      <vt:lpstr>Отрисовка сцены</vt:lpstr>
      <vt:lpstr>Отрисовка сцены</vt:lpstr>
      <vt:lpstr>Запускаем!</vt:lpstr>
      <vt:lpstr>Заключение</vt:lpstr>
      <vt:lpstr>Ссылки</vt:lpstr>
      <vt:lpstr>Приложение. Про матрицы</vt:lpstr>
      <vt:lpstr>Некоторые разработчики при встрече с матрицами</vt:lpstr>
      <vt:lpstr>Крутые разработчики при встрече с матрицами</vt:lpstr>
      <vt:lpstr>Локальная система координат</vt:lpstr>
      <vt:lpstr>Перевод из локальной системы координат</vt:lpstr>
      <vt:lpstr>Перевод в локальную систему координат</vt:lpstr>
      <vt:lpstr>Что лучше, строки или столбцы?</vt:lpstr>
      <vt:lpstr>Что лучше, строки или столбцы?</vt:lpstr>
      <vt:lpstr>Камера</vt:lpstr>
      <vt:lpstr>Композиция матриц</vt:lpstr>
      <vt:lpstr>Матрица проекции</vt:lpstr>
      <vt:lpstr>Пересчет X (или Y)</vt:lpstr>
      <vt:lpstr>Пересчет Z</vt:lpstr>
      <vt:lpstr>Матрица проекции</vt:lpstr>
      <vt:lpstr>Матрица проекции</vt:lpstr>
      <vt:lpstr>Отладка матриц</vt:lpstr>
      <vt:lpstr>Отладка матриц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>Vasilev Arkadevich Anton</dc:creator>
  <cp:lastModifiedBy>Anton Vasilyev</cp:lastModifiedBy>
  <cp:revision>595</cp:revision>
  <dcterms:created xsi:type="dcterms:W3CDTF">2020-11-03T09:20:39Z</dcterms:created>
  <dcterms:modified xsi:type="dcterms:W3CDTF">2022-05-16T20:00:40Z</dcterms:modified>
</cp:coreProperties>
</file>